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7"/>
  </p:notesMasterIdLst>
  <p:sldIdLst>
    <p:sldId id="287" r:id="rId4"/>
    <p:sldId id="288" r:id="rId5"/>
    <p:sldId id="297" r:id="rId6"/>
    <p:sldId id="290" r:id="rId7"/>
    <p:sldId id="282" r:id="rId8"/>
    <p:sldId id="284" r:id="rId9"/>
    <p:sldId id="296" r:id="rId10"/>
    <p:sldId id="256" r:id="rId11"/>
    <p:sldId id="279" r:id="rId12"/>
    <p:sldId id="269" r:id="rId13"/>
    <p:sldId id="293" r:id="rId14"/>
    <p:sldId id="294" r:id="rId15"/>
    <p:sldId id="295" r:id="rId16"/>
  </p:sldIdLst>
  <p:sldSz cx="12192000" cy="6858000"/>
  <p:notesSz cx="9296400" cy="14782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lmer, Jill (Law)" initials="PJ(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856EC"/>
    <a:srgbClr val="A076D8"/>
    <a:srgbClr val="AE7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3" autoAdjust="0"/>
    <p:restoredTop sz="94660"/>
  </p:normalViewPr>
  <p:slideViewPr>
    <p:cSldViewPr showGuides="1">
      <p:cViewPr varScale="1">
        <p:scale>
          <a:sx n="83" d="100"/>
          <a:sy n="83" d="100"/>
        </p:scale>
        <p:origin x="120" y="6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57150" cy="57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8-05T16:31:33.23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ignorePressure" value="1"/>
    </inkml:brush>
  </inkml:definitions>
  <inkml:trace contextRef="#ctx0" brushRef="#br0">1 1,'0'2,"0"1,1 4,1 2,0 3,0 0,-1 0,-1-1,1 0,-1-1,0 0,0-2,0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741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741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BB3C9-269B-4A77-9CF3-2824B21596DD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1847850"/>
            <a:ext cx="8867775" cy="498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7113588"/>
            <a:ext cx="7435850" cy="5821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041438"/>
            <a:ext cx="4029075" cy="741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14041438"/>
            <a:ext cx="4029075" cy="741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EF021-0C28-472B-9D88-26A744E4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3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81D1F-E47E-48AC-A486-76FC31665E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44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81D1F-E47E-48AC-A486-76FC31665E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0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81D1F-E47E-48AC-A486-76FC31665E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3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2 phases of pipe installation:</a:t>
            </a:r>
          </a:p>
          <a:p>
            <a:pPr marL="228600" indent="-228600">
              <a:buAutoNum type="arabicPeriod"/>
            </a:pPr>
            <a:r>
              <a:rPr lang="en-US" dirty="0"/>
              <a:t>Install pipe stubs and vaults</a:t>
            </a:r>
            <a:r>
              <a:rPr lang="en-US" baseline="0" dirty="0"/>
              <a:t> at the same time as the remedial well</a:t>
            </a:r>
          </a:p>
          <a:p>
            <a:pPr marL="228600" indent="-228600">
              <a:buAutoNum type="arabicPeriod"/>
            </a:pPr>
            <a:r>
              <a:rPr lang="en-US" baseline="0" dirty="0"/>
              <a:t>Install remainder of pipes, install electric, pumps, plumbing, and complete development of the remedial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81D1F-E47E-48AC-A486-76FC31665E8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8273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81D1F-E47E-48AC-A486-76FC31665E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22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81D1F-E47E-48AC-A486-76FC31665E8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26707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81D1F-E47E-48AC-A486-76FC31665E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00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81D1F-E47E-48AC-A486-76FC31665E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40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81D1F-E47E-48AC-A486-76FC31665E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9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1DE3-7E79-486B-8785-CBA4D341D899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5FD-8233-4965-841C-9FCA823F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0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AE70-B494-4F42-9C9D-538CC3FF1F04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5FD-8233-4965-841C-9FCA823F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1681-FF68-4063-9F4B-C248D062ED67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5FD-8233-4965-841C-9FCA823F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52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B994-D92D-409D-B4D9-C7A2EEAC6470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C807-469D-4967-89AE-DF316811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73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F212-6B2C-4B68-8F2B-326BB9BAEA40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C807-469D-4967-89AE-DF316811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A704-1AA9-457F-8AA5-57C1E2F53BC0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C807-469D-4967-89AE-DF316811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55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6A51-9F01-40D5-8EDB-96AEA609642A}" type="datetime1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C807-469D-4967-89AE-DF316811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33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D84-1C82-4DE0-B206-B875F0D6F891}" type="datetime1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C807-469D-4967-89AE-DF316811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66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B4CA-0ED0-49CA-B9BC-7CDBAC0DD79B}" type="datetime1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C807-469D-4967-89AE-DF316811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48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2A04-01D2-47E7-A5C4-DB875F667970}" type="datetime1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C807-469D-4967-89AE-DF316811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76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B327-8FBA-45AF-BC5E-1D6610E4829D}" type="datetime1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C807-469D-4967-89AE-DF316811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1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9FB8-1AD5-4135-AFBE-19BBAADC4E5A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5FD-8233-4965-841C-9FCA823F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28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34B3-DBC2-4400-B793-FC9E8007499E}" type="datetime1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C807-469D-4967-89AE-DF316811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78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977D-9698-4990-B44A-339F1CA26CA3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C807-469D-4967-89AE-DF316811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36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9CEB-2747-4AB8-97F7-B61758E4E5C5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C807-469D-4967-89AE-DF316811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52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6504-8D78-4CC6-A7F0-7853D80449E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F109-1942-48AB-B48D-BEE389D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74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6504-8D78-4CC6-A7F0-7853D80449E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F109-1942-48AB-B48D-BEE389D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6504-8D78-4CC6-A7F0-7853D80449E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F109-1942-48AB-B48D-BEE389D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26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6504-8D78-4CC6-A7F0-7853D80449E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F109-1942-48AB-B48D-BEE389D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57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6504-8D78-4CC6-A7F0-7853D80449E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F109-1942-48AB-B48D-BEE389D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60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6504-8D78-4CC6-A7F0-7853D80449E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F109-1942-48AB-B48D-BEE389D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10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6504-8D78-4CC6-A7F0-7853D80449E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F109-1942-48AB-B48D-BEE389D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9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36FE-344D-4F7C-9565-8B72E7D4DBC8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5FD-8233-4965-841C-9FCA823F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48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6504-8D78-4CC6-A7F0-7853D80449E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F109-1942-48AB-B48D-BEE389D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95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6504-8D78-4CC6-A7F0-7853D80449E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F109-1942-48AB-B48D-BEE389D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8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6504-8D78-4CC6-A7F0-7853D80449E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F109-1942-48AB-B48D-BEE389D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57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6504-8D78-4CC6-A7F0-7853D80449E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F109-1942-48AB-B48D-BEE389D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3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AEE7-3161-48C3-A4DF-258BFEABFB0F}" type="datetime1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5FD-8233-4965-841C-9FCA823F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4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8EE3-9507-4D69-AC83-0275756A2060}" type="datetime1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5FD-8233-4965-841C-9FCA823F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9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5F3B-8008-48AF-813A-BE5519013D7D}" type="datetime1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5FD-8233-4965-841C-9FCA823F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88C8-ACEC-42C7-BC36-90AA2135AFE5}" type="datetime1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5FD-8233-4965-841C-9FCA823F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0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FE92-E70F-4406-853C-22E0CEE45F3A}" type="datetime1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5FD-8233-4965-841C-9FCA823F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0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0E3A-49D8-4027-97E1-1BB506190ECE}" type="datetime1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5FD-8233-4965-841C-9FCA823F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6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1E16-AAAB-439F-85D8-3D3AE664F2C2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4B5FD-8233-4965-841C-9FCA823F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D9CF4-0071-4C0D-AB03-353BD5831245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FC807-469D-4967-89AE-DF316811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7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D6504-8D78-4CC6-A7F0-7853D80449E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9F109-1942-48AB-B48D-BEE389D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n.scharf@dec.ny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steven.karpinski@health.ny.gov" TargetMode="External"/><Relationship Id="rId4" Type="http://schemas.openxmlformats.org/officeDocument/2006/relationships/hyperlink" Target="mailto:Bill.Fonda@dec.ny.go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ianne.Baumert-Moyik@ngc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2192000" cy="6867767"/>
          </a:xfrm>
          <a:prstGeom prst="rect">
            <a:avLst/>
          </a:prstGeom>
          <a:solidFill>
            <a:srgbClr val="0DA6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ＭＳ Ｐゴシック"/>
              </a:rPr>
              <a:t>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1898"/>
            <a:ext cx="12188952" cy="5957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21874"/>
            <a:ext cx="12192000" cy="3407840"/>
          </a:xfrm>
          <a:solidFill>
            <a:srgbClr val="FFFFFF">
              <a:alpha val="60000"/>
            </a:srgbClr>
          </a:solidFill>
        </p:spPr>
        <p:txBody>
          <a:bodyPr tIns="274320" anchor="t">
            <a:normAutofit/>
          </a:bodyPr>
          <a:lstStyle/>
          <a:p>
            <a:pPr>
              <a:spcBef>
                <a:spcPts val="1200"/>
              </a:spcBef>
              <a:spcAft>
                <a:spcPts val="4200"/>
              </a:spcAft>
            </a:pPr>
            <a:r>
              <a:rPr lang="en-US" sz="7300" b="1" dirty="0">
                <a:latin typeface="+mn-lt"/>
              </a:rPr>
              <a:t>Neighborhood Update</a:t>
            </a:r>
            <a:r>
              <a:rPr lang="en-US" sz="5300" dirty="0">
                <a:latin typeface="+mn-lt"/>
              </a:rPr>
              <a:t/>
            </a:r>
            <a:br>
              <a:rPr lang="en-US" sz="5300" dirty="0">
                <a:latin typeface="+mn-lt"/>
              </a:rPr>
            </a:br>
            <a:r>
              <a:rPr lang="en-US" sz="4800" dirty="0">
                <a:latin typeface="+mn-lt"/>
              </a:rPr>
              <a:t>RW-21 Area Remedial Design/Remedial Action</a:t>
            </a:r>
            <a:br>
              <a:rPr lang="en-US" sz="4800" dirty="0">
                <a:latin typeface="+mn-lt"/>
              </a:rPr>
            </a:b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C807-469D-4967-89AE-DF3168117D17}" type="slidenum">
              <a:rPr lang="en-US" smtClean="0"/>
              <a:t>1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80794"/>
            <a:ext cx="12192000" cy="128861"/>
          </a:xfrm>
          <a:prstGeom prst="rect">
            <a:avLst/>
          </a:prstGeom>
          <a:solidFill>
            <a:srgbClr val="55575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ＭＳ Ｐゴシック"/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5181600" y="68856"/>
            <a:ext cx="6934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chemeClr val="bg1"/>
                </a:solidFill>
              </a:rPr>
              <a:t>–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3048" y="6442273"/>
            <a:ext cx="12192000" cy="128861"/>
          </a:xfrm>
          <a:prstGeom prst="rect">
            <a:avLst/>
          </a:prstGeom>
          <a:solidFill>
            <a:srgbClr val="55575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ＭＳ Ｐゴシック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048" y="2577742"/>
            <a:ext cx="12192000" cy="1420073"/>
          </a:xfrm>
          <a:prstGeom prst="rect">
            <a:avLst/>
          </a:prstGeom>
          <a:noFill/>
        </p:spPr>
        <p:txBody>
          <a:bodyPr vert="horz" lIns="91440" tIns="18288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4200"/>
              </a:spcAft>
            </a:pPr>
            <a:r>
              <a:rPr lang="en-US" sz="3600" dirty="0">
                <a:latin typeface="+mn-lt"/>
              </a:rPr>
              <a:t>Operable Unit 3 – Bethpage, New York</a:t>
            </a:r>
            <a:r>
              <a:rPr lang="en-US" sz="4800" dirty="0">
                <a:latin typeface="+mn-lt"/>
              </a:rPr>
              <a:t/>
            </a:r>
            <a:br>
              <a:rPr lang="en-US" sz="4800" dirty="0">
                <a:latin typeface="+mn-lt"/>
              </a:rPr>
            </a:br>
            <a:r>
              <a:rPr lang="en-US" sz="3100" dirty="0">
                <a:latin typeface="+mn-lt"/>
              </a:rPr>
              <a:t>October 13, 2016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95534" y="6595668"/>
            <a:ext cx="1624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©Northrop </a:t>
            </a:r>
            <a:r>
              <a:rPr lang="en-US" sz="900" dirty="0">
                <a:solidFill>
                  <a:schemeClr val="bg1"/>
                </a:solidFill>
              </a:rPr>
              <a:t>Grumman</a:t>
            </a:r>
            <a:r>
              <a:rPr lang="en-US" sz="1000" dirty="0">
                <a:solidFill>
                  <a:schemeClr val="bg1"/>
                </a:solidFill>
              </a:rPr>
              <a:t> 2016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82150" y="6617010"/>
            <a:ext cx="23519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Approved for public release, </a:t>
            </a:r>
            <a:r>
              <a:rPr lang="en-US" sz="800" b="1" dirty="0" smtClean="0">
                <a:solidFill>
                  <a:schemeClr val="bg1"/>
                </a:solidFill>
              </a:rPr>
              <a:t>NG16-2042, 10/12/16 </a:t>
            </a:r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86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8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303394" y="1594337"/>
            <a:ext cx="2052944" cy="48562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tIns="101587" anchor="ctr"/>
          <a:lstStyle/>
          <a:p>
            <a:pPr marL="0" marR="0" lvl="0" indent="0" algn="ctr" defTabSz="781903" eaLnBrk="1" fontAlgn="auto" latinLnBrk="0" hangingPunct="1">
              <a:spcBef>
                <a:spcPts val="0"/>
              </a:spcBef>
              <a:spcAft>
                <a:spcPct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en-US" altLang="zh-CN" sz="2200" b="1" kern="0" dirty="0">
                <a:solidFill>
                  <a:sysClr val="windowText" lastClr="000000"/>
                </a:solidFill>
                <a:cs typeface="Arial" pitchFamily="34" charset="0"/>
              </a:rPr>
              <a:t>Our p</a:t>
            </a:r>
            <a:r>
              <a:rPr kumimoji="0" lang="en-US" altLang="zh-CN" sz="2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lan</a:t>
            </a: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 includes</a:t>
            </a:r>
            <a:b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</a:b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health, safety</a:t>
            </a:r>
            <a:b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</a:b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and security measures to</a:t>
            </a:r>
            <a:b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</a:b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protect </a:t>
            </a:r>
            <a:r>
              <a:rPr lang="en-US" altLang="zh-CN" sz="2200" b="1" kern="0" dirty="0">
                <a:solidFill>
                  <a:sysClr val="windowText" lastClr="000000"/>
                </a:solidFill>
                <a:cs typeface="Arial" pitchFamily="34" charset="0"/>
              </a:rPr>
              <a:t>our</a:t>
            </a: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 community</a:t>
            </a:r>
            <a:b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</a:b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and our</a:t>
            </a:r>
            <a:b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</a:b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site workers </a:t>
            </a:r>
          </a:p>
        </p:txBody>
      </p:sp>
      <p:sp>
        <p:nvSpPr>
          <p:cNvPr id="7" name="Rectangle 79"/>
          <p:cNvSpPr>
            <a:spLocks noChangeArrowheads="1"/>
          </p:cNvSpPr>
          <p:nvPr>
            <p:custDataLst>
              <p:tags r:id="rId2"/>
            </p:custDataLst>
          </p:nvPr>
        </p:nvSpPr>
        <p:spPr bwMode="blackWhite">
          <a:xfrm>
            <a:off x="2485292" y="1600200"/>
            <a:ext cx="6201508" cy="45075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tIns="274320" rIns="182880"/>
          <a:lstStyle/>
          <a:p>
            <a:pPr marL="458787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 dirty="0">
                <a:solidFill>
                  <a:srgbClr val="B6DF1A"/>
                </a:solidFill>
              </a:rPr>
              <a:t>SAFETY</a:t>
            </a:r>
            <a:r>
              <a:rPr lang="en-US" altLang="en-US" sz="2400" b="1" kern="0" dirty="0">
                <a:solidFill>
                  <a:schemeClr val="bg1"/>
                </a:solidFill>
              </a:rPr>
              <a:t> </a:t>
            </a:r>
            <a:r>
              <a:rPr lang="en-US" altLang="en-US" sz="2400" kern="0" dirty="0">
                <a:solidFill>
                  <a:schemeClr val="bg1"/>
                </a:solidFill>
              </a:rPr>
              <a:t>work materials will be contained; excess materials removed each day</a:t>
            </a:r>
          </a:p>
          <a:p>
            <a:pPr marL="458787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 dirty="0">
                <a:solidFill>
                  <a:srgbClr val="B6DF1A"/>
                </a:solidFill>
              </a:rPr>
              <a:t>SECURITY</a:t>
            </a:r>
            <a:r>
              <a:rPr lang="en-US" altLang="en-US" sz="2400" kern="0" dirty="0">
                <a:solidFill>
                  <a:schemeClr val="bg1"/>
                </a:solidFill>
              </a:rPr>
              <a:t> for workers and residents throughout the project (including while school in session)</a:t>
            </a:r>
          </a:p>
          <a:p>
            <a:pPr marL="458787" lvl="2" indent="-342900">
              <a:buFont typeface="Arial" panose="020B0604020202020204" pitchFamily="34" charset="0"/>
              <a:buChar char="•"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6DF1A"/>
                </a:solidFill>
                <a:effectLst/>
                <a:uLnTx/>
                <a:uFillTx/>
              </a:rPr>
              <a:t>CONTROLS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minimize inconvenience to residents and businesses</a:t>
            </a:r>
          </a:p>
          <a:p>
            <a:pPr marL="458787" lvl="2" indent="-342900">
              <a:buFont typeface="Arial" panose="020B0604020202020204" pitchFamily="34" charset="0"/>
              <a:buChar char="•"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6DF1A"/>
                </a:solidFill>
                <a:effectLst/>
                <a:uLnTx/>
                <a:uFillTx/>
              </a:rPr>
              <a:t>WORK HOURS </a:t>
            </a:r>
            <a:r>
              <a:rPr lang="en-US" altLang="en-US" sz="2400" kern="0" dirty="0">
                <a:solidFill>
                  <a:schemeClr val="bg1"/>
                </a:solidFill>
              </a:rPr>
              <a:t>are done in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accordance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with town code.</a:t>
            </a:r>
          </a:p>
          <a:p>
            <a:pPr marL="458787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 dirty="0">
                <a:solidFill>
                  <a:srgbClr val="B6DF1A"/>
                </a:solidFill>
              </a:rPr>
              <a:t>COMMUNITY ENGAGEMENT </a:t>
            </a:r>
            <a:r>
              <a:rPr lang="en-US" altLang="en-US" sz="2400" kern="0" dirty="0">
                <a:solidFill>
                  <a:schemeClr val="bg1"/>
                </a:solidFill>
              </a:rPr>
              <a:t>open door policy with residents, officials</a:t>
            </a:r>
          </a:p>
        </p:txBody>
      </p:sp>
      <p:sp>
        <p:nvSpPr>
          <p:cNvPr id="13" name="Oval 82"/>
          <p:cNvSpPr>
            <a:spLocks noChangeArrowheads="1"/>
          </p:cNvSpPr>
          <p:nvPr>
            <p:custDataLst>
              <p:tags r:id="rId3"/>
            </p:custDataLst>
          </p:nvPr>
        </p:nvSpPr>
        <p:spPr bwMode="blackWhite">
          <a:xfrm rot="750707">
            <a:off x="8939965" y="3745134"/>
            <a:ext cx="3022314" cy="255591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78190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itchFamily="34" charset="0"/>
              </a:rPr>
              <a:t>Goal: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itchFamily="34" charset="0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itchFamily="34" charset="0"/>
              </a:rPr>
              <a:t>Expedited Schedule to Reduce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itchFamily="34" charset="0"/>
              </a:rPr>
              <a:t>Neighborhood Impact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0" y="738369"/>
            <a:ext cx="12109938" cy="63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1775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Safety, Security,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Controls,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Work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Hours, Engagement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66738" y="6348369"/>
            <a:ext cx="2743200" cy="365125"/>
          </a:xfrm>
        </p:spPr>
        <p:txBody>
          <a:bodyPr/>
          <a:lstStyle/>
          <a:p>
            <a:fld id="{864FC807-469D-4967-89AE-DF3168117D17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956431" y="1606349"/>
            <a:ext cx="2989383" cy="19389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Established</a:t>
            </a:r>
          </a:p>
          <a:p>
            <a:pPr algn="ctr"/>
            <a:r>
              <a:rPr lang="en-US" sz="2400" b="1" dirty="0"/>
              <a:t>bi-weekly project review meetings with NY State</a:t>
            </a:r>
            <a:br>
              <a:rPr lang="en-US" sz="2400" b="1" dirty="0"/>
            </a:br>
            <a:r>
              <a:rPr lang="en-US" sz="2400" b="1" dirty="0"/>
              <a:t>and Town experts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5292" y="6112651"/>
            <a:ext cx="620150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90000"/>
              </a:lnSpc>
              <a:spcAft>
                <a:spcPts val="1800"/>
              </a:spcAft>
              <a:defRPr/>
            </a:pPr>
            <a:r>
              <a:rPr lang="en-US" altLang="zh-CN" i="1" kern="0" dirty="0">
                <a:cs typeface="Arial" pitchFamily="34" charset="0"/>
              </a:rPr>
              <a:t>All work is coordinated with NYSDEC, State and County DOHs, and  Town of Oyster Bay</a:t>
            </a:r>
            <a:endParaRPr lang="en-US" altLang="zh-CN" kern="0" dirty="0"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18916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Approved for public release;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NG16-2042, 10/12/16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©Northrop Grumman 2016</a:t>
            </a:r>
          </a:p>
        </p:txBody>
      </p:sp>
    </p:spTree>
    <p:extLst>
      <p:ext uri="{BB962C8B-B14F-4D97-AF65-F5344CB8AC3E}">
        <p14:creationId xmlns:p14="http://schemas.microsoft.com/office/powerpoint/2010/main" val="86896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67400" y="0"/>
            <a:ext cx="6324600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2013650" y="736156"/>
            <a:ext cx="3503424" cy="18502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1775"/>
            <a:r>
              <a:rPr lang="en-US" sz="4800" dirty="0">
                <a:solidFill>
                  <a:srgbClr val="0DA642"/>
                </a:solidFill>
                <a:latin typeface="Calibri" panose="020F0502020204030204" pitchFamily="34" charset="0"/>
                <a:ea typeface="+mn-ea"/>
                <a:cs typeface="+mn-cs"/>
              </a:rPr>
              <a:t>Contact Information</a:t>
            </a:r>
          </a:p>
          <a:p>
            <a:pPr marL="231775"/>
            <a:endParaRPr lang="en-US" sz="4800" dirty="0">
              <a:solidFill>
                <a:srgbClr val="0DA642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90" name="Group 89"/>
          <p:cNvGrpSpPr>
            <a:grpSpLocks noChangeAspect="1"/>
          </p:cNvGrpSpPr>
          <p:nvPr/>
        </p:nvGrpSpPr>
        <p:grpSpPr>
          <a:xfrm>
            <a:off x="722376" y="704088"/>
            <a:ext cx="1316736" cy="1316736"/>
            <a:chOff x="6218194" y="3219428"/>
            <a:chExt cx="708750" cy="708750"/>
          </a:xfrm>
        </p:grpSpPr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218194" y="3219428"/>
              <a:ext cx="708750" cy="708750"/>
            </a:xfrm>
            <a:prstGeom prst="ellipse">
              <a:avLst/>
            </a:prstGeom>
            <a:solidFill>
              <a:srgbClr val="0DA64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 47"/>
            <p:cNvSpPr>
              <a:spLocks noChangeArrowheads="1"/>
            </p:cNvSpPr>
            <p:nvPr/>
          </p:nvSpPr>
          <p:spPr bwMode="auto">
            <a:xfrm>
              <a:off x="6322681" y="3367501"/>
              <a:ext cx="496526" cy="367158"/>
            </a:xfrm>
            <a:custGeom>
              <a:avLst/>
              <a:gdLst>
                <a:gd name="T0" fmla="*/ 221804 w 498"/>
                <a:gd name="T1" fmla="*/ 194813 h 435"/>
                <a:gd name="T2" fmla="*/ 221804 w 498"/>
                <a:gd name="T3" fmla="*/ 194813 h 435"/>
                <a:gd name="T4" fmla="*/ 217341 w 498"/>
                <a:gd name="T5" fmla="*/ 147232 h 435"/>
                <a:gd name="T6" fmla="*/ 189671 w 498"/>
                <a:gd name="T7" fmla="*/ 131521 h 435"/>
                <a:gd name="T8" fmla="*/ 166018 w 498"/>
                <a:gd name="T9" fmla="*/ 103691 h 435"/>
                <a:gd name="T10" fmla="*/ 174051 w 498"/>
                <a:gd name="T11" fmla="*/ 87980 h 435"/>
                <a:gd name="T12" fmla="*/ 182084 w 498"/>
                <a:gd name="T13" fmla="*/ 71372 h 435"/>
                <a:gd name="T14" fmla="*/ 178068 w 498"/>
                <a:gd name="T15" fmla="*/ 67781 h 435"/>
                <a:gd name="T16" fmla="*/ 182084 w 498"/>
                <a:gd name="T17" fmla="*/ 51621 h 435"/>
                <a:gd name="T18" fmla="*/ 154415 w 498"/>
                <a:gd name="T19" fmla="*/ 27830 h 435"/>
                <a:gd name="T20" fmla="*/ 126745 w 498"/>
                <a:gd name="T21" fmla="*/ 51621 h 435"/>
                <a:gd name="T22" fmla="*/ 130762 w 498"/>
                <a:gd name="T23" fmla="*/ 67781 h 435"/>
                <a:gd name="T24" fmla="*/ 126745 w 498"/>
                <a:gd name="T25" fmla="*/ 71372 h 435"/>
                <a:gd name="T26" fmla="*/ 134778 w 498"/>
                <a:gd name="T27" fmla="*/ 87980 h 435"/>
                <a:gd name="T28" fmla="*/ 138795 w 498"/>
                <a:gd name="T29" fmla="*/ 103691 h 435"/>
                <a:gd name="T30" fmla="*/ 130762 w 498"/>
                <a:gd name="T31" fmla="*/ 123441 h 435"/>
                <a:gd name="T32" fmla="*/ 170035 w 498"/>
                <a:gd name="T33" fmla="*/ 163392 h 435"/>
                <a:gd name="T34" fmla="*/ 170035 w 498"/>
                <a:gd name="T35" fmla="*/ 194813 h 435"/>
                <a:gd name="T36" fmla="*/ 221804 w 498"/>
                <a:gd name="T37" fmla="*/ 194813 h 435"/>
                <a:gd name="T38" fmla="*/ 115142 w 498"/>
                <a:gd name="T39" fmla="*/ 135561 h 435"/>
                <a:gd name="T40" fmla="*/ 115142 w 498"/>
                <a:gd name="T41" fmla="*/ 135561 h 435"/>
                <a:gd name="T42" fmla="*/ 83455 w 498"/>
                <a:gd name="T43" fmla="*/ 103691 h 435"/>
                <a:gd name="T44" fmla="*/ 95059 w 498"/>
                <a:gd name="T45" fmla="*/ 75412 h 435"/>
                <a:gd name="T46" fmla="*/ 103092 w 498"/>
                <a:gd name="T47" fmla="*/ 59701 h 435"/>
                <a:gd name="T48" fmla="*/ 99075 w 498"/>
                <a:gd name="T49" fmla="*/ 51621 h 435"/>
                <a:gd name="T50" fmla="*/ 103092 w 498"/>
                <a:gd name="T51" fmla="*/ 31870 h 435"/>
                <a:gd name="T52" fmla="*/ 67389 w 498"/>
                <a:gd name="T53" fmla="*/ 0 h 435"/>
                <a:gd name="T54" fmla="*/ 31686 w 498"/>
                <a:gd name="T55" fmla="*/ 31870 h 435"/>
                <a:gd name="T56" fmla="*/ 31686 w 498"/>
                <a:gd name="T57" fmla="*/ 51621 h 435"/>
                <a:gd name="T58" fmla="*/ 31686 w 498"/>
                <a:gd name="T59" fmla="*/ 59701 h 435"/>
                <a:gd name="T60" fmla="*/ 39719 w 498"/>
                <a:gd name="T61" fmla="*/ 75412 h 435"/>
                <a:gd name="T62" fmla="*/ 47753 w 498"/>
                <a:gd name="T63" fmla="*/ 103691 h 435"/>
                <a:gd name="T64" fmla="*/ 20083 w 498"/>
                <a:gd name="T65" fmla="*/ 135561 h 435"/>
                <a:gd name="T66" fmla="*/ 0 w 498"/>
                <a:gd name="T67" fmla="*/ 155312 h 435"/>
                <a:gd name="T68" fmla="*/ 0 w 498"/>
                <a:gd name="T69" fmla="*/ 194813 h 435"/>
                <a:gd name="T70" fmla="*/ 154415 w 498"/>
                <a:gd name="T71" fmla="*/ 194813 h 435"/>
                <a:gd name="T72" fmla="*/ 154415 w 498"/>
                <a:gd name="T73" fmla="*/ 163392 h 435"/>
                <a:gd name="T74" fmla="*/ 115142 w 498"/>
                <a:gd name="T75" fmla="*/ 135561 h 4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8" h="435">
                  <a:moveTo>
                    <a:pt x="497" y="434"/>
                  </a:moveTo>
                  <a:lnTo>
                    <a:pt x="497" y="434"/>
                  </a:lnTo>
                  <a:cubicBezTo>
                    <a:pt x="497" y="434"/>
                    <a:pt x="497" y="337"/>
                    <a:pt x="487" y="328"/>
                  </a:cubicBezTo>
                  <a:cubicBezTo>
                    <a:pt x="479" y="319"/>
                    <a:pt x="462" y="302"/>
                    <a:pt x="425" y="293"/>
                  </a:cubicBezTo>
                  <a:cubicBezTo>
                    <a:pt x="390" y="275"/>
                    <a:pt x="372" y="257"/>
                    <a:pt x="372" y="231"/>
                  </a:cubicBezTo>
                  <a:cubicBezTo>
                    <a:pt x="372" y="213"/>
                    <a:pt x="390" y="222"/>
                    <a:pt x="390" y="196"/>
                  </a:cubicBezTo>
                  <a:cubicBezTo>
                    <a:pt x="390" y="178"/>
                    <a:pt x="408" y="196"/>
                    <a:pt x="408" y="159"/>
                  </a:cubicBezTo>
                  <a:cubicBezTo>
                    <a:pt x="408" y="151"/>
                    <a:pt x="399" y="151"/>
                    <a:pt x="399" y="151"/>
                  </a:cubicBezTo>
                  <a:cubicBezTo>
                    <a:pt x="399" y="151"/>
                    <a:pt x="408" y="133"/>
                    <a:pt x="408" y="115"/>
                  </a:cubicBezTo>
                  <a:cubicBezTo>
                    <a:pt x="408" y="98"/>
                    <a:pt x="399" y="62"/>
                    <a:pt x="346" y="62"/>
                  </a:cubicBezTo>
                  <a:cubicBezTo>
                    <a:pt x="293" y="62"/>
                    <a:pt x="284" y="98"/>
                    <a:pt x="284" y="115"/>
                  </a:cubicBezTo>
                  <a:cubicBezTo>
                    <a:pt x="284" y="133"/>
                    <a:pt x="293" y="151"/>
                    <a:pt x="293" y="151"/>
                  </a:cubicBezTo>
                  <a:cubicBezTo>
                    <a:pt x="293" y="151"/>
                    <a:pt x="284" y="151"/>
                    <a:pt x="284" y="159"/>
                  </a:cubicBezTo>
                  <a:cubicBezTo>
                    <a:pt x="284" y="196"/>
                    <a:pt x="293" y="178"/>
                    <a:pt x="302" y="196"/>
                  </a:cubicBezTo>
                  <a:cubicBezTo>
                    <a:pt x="302" y="222"/>
                    <a:pt x="311" y="213"/>
                    <a:pt x="311" y="231"/>
                  </a:cubicBezTo>
                  <a:cubicBezTo>
                    <a:pt x="311" y="249"/>
                    <a:pt x="311" y="266"/>
                    <a:pt x="293" y="275"/>
                  </a:cubicBezTo>
                  <a:cubicBezTo>
                    <a:pt x="372" y="319"/>
                    <a:pt x="381" y="319"/>
                    <a:pt x="381" y="364"/>
                  </a:cubicBezTo>
                  <a:cubicBezTo>
                    <a:pt x="381" y="434"/>
                    <a:pt x="381" y="434"/>
                    <a:pt x="381" y="434"/>
                  </a:cubicBezTo>
                  <a:lnTo>
                    <a:pt x="497" y="434"/>
                  </a:lnTo>
                  <a:close/>
                  <a:moveTo>
                    <a:pt x="258" y="302"/>
                  </a:moveTo>
                  <a:lnTo>
                    <a:pt x="258" y="302"/>
                  </a:lnTo>
                  <a:cubicBezTo>
                    <a:pt x="204" y="284"/>
                    <a:pt x="187" y="266"/>
                    <a:pt x="187" y="231"/>
                  </a:cubicBezTo>
                  <a:cubicBezTo>
                    <a:pt x="187" y="204"/>
                    <a:pt x="204" y="213"/>
                    <a:pt x="213" y="168"/>
                  </a:cubicBezTo>
                  <a:cubicBezTo>
                    <a:pt x="213" y="159"/>
                    <a:pt x="231" y="168"/>
                    <a:pt x="231" y="133"/>
                  </a:cubicBezTo>
                  <a:cubicBezTo>
                    <a:pt x="231" y="115"/>
                    <a:pt x="222" y="115"/>
                    <a:pt x="222" y="115"/>
                  </a:cubicBezTo>
                  <a:cubicBezTo>
                    <a:pt x="222" y="115"/>
                    <a:pt x="222" y="89"/>
                    <a:pt x="231" y="71"/>
                  </a:cubicBezTo>
                  <a:cubicBezTo>
                    <a:pt x="231" y="53"/>
                    <a:pt x="213" y="0"/>
                    <a:pt x="151" y="0"/>
                  </a:cubicBezTo>
                  <a:cubicBezTo>
                    <a:pt x="80" y="0"/>
                    <a:pt x="71" y="53"/>
                    <a:pt x="71" y="71"/>
                  </a:cubicBezTo>
                  <a:cubicBezTo>
                    <a:pt x="71" y="89"/>
                    <a:pt x="71" y="115"/>
                    <a:pt x="71" y="115"/>
                  </a:cubicBezTo>
                  <a:cubicBezTo>
                    <a:pt x="71" y="115"/>
                    <a:pt x="71" y="115"/>
                    <a:pt x="71" y="133"/>
                  </a:cubicBezTo>
                  <a:cubicBezTo>
                    <a:pt x="71" y="168"/>
                    <a:pt x="80" y="159"/>
                    <a:pt x="89" y="168"/>
                  </a:cubicBezTo>
                  <a:cubicBezTo>
                    <a:pt x="89" y="213"/>
                    <a:pt x="107" y="204"/>
                    <a:pt x="107" y="231"/>
                  </a:cubicBezTo>
                  <a:cubicBezTo>
                    <a:pt x="107" y="266"/>
                    <a:pt x="89" y="284"/>
                    <a:pt x="45" y="302"/>
                  </a:cubicBezTo>
                  <a:cubicBezTo>
                    <a:pt x="27" y="310"/>
                    <a:pt x="0" y="319"/>
                    <a:pt x="0" y="346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346" y="434"/>
                    <a:pt x="346" y="434"/>
                    <a:pt x="346" y="434"/>
                  </a:cubicBezTo>
                  <a:cubicBezTo>
                    <a:pt x="346" y="434"/>
                    <a:pt x="346" y="381"/>
                    <a:pt x="346" y="364"/>
                  </a:cubicBezTo>
                  <a:cubicBezTo>
                    <a:pt x="346" y="346"/>
                    <a:pt x="302" y="328"/>
                    <a:pt x="258" y="3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46947" y="685800"/>
          <a:ext cx="5849135" cy="5372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91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25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Mr. Steven Scharf, P.E.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Project Manager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NYSDEC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Main Office:  (518) 402-9620, Ext 3.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E-mail: </a:t>
                      </a:r>
                      <a:r>
                        <a:rPr kumimoji="0" lang="en-US" altLang="en-US" sz="2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"/>
                        </a:rPr>
                        <a:t>steven.scharf@dec.ny.gov</a:t>
                      </a:r>
                      <a:endParaRPr kumimoji="0" lang="en-US" altLang="en-US" sz="24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DA64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endParaRPr lang="en-US" sz="1800" dirty="0">
                        <a:solidFill>
                          <a:srgbClr val="0DA64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784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Mr. William Fonda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Citizen Participation Specialist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NYSDEC Public Affairs &amp; Education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Main Office:  (631) 444-0347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E-mail: 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4"/>
                        </a:rPr>
                        <a:t>Bill.Fonda@dec.ny.gov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pt-BR" altLang="en-US" sz="24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DA64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686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Mr. Steven </a:t>
                      </a:r>
                      <a:r>
                        <a:rPr kumimoji="0" lang="en-US" alt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Karpinski</a:t>
                      </a:r>
                      <a:endParaRPr kumimoji="0" lang="en-US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DA64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NYS Department of Health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Main Office:  (518) 402-7853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E-mail: </a:t>
                      </a:r>
                      <a:r>
                        <a:rPr kumimoji="0" lang="en-US" altLang="en-US" sz="2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5"/>
                        </a:rPr>
                        <a:t>steven.karpinski@health.ny.gov</a:t>
                      </a:r>
                      <a:r>
                        <a:rPr kumimoji="0" lang="en-US" altLang="en-US" sz="2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DA64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39112" y="2400300"/>
            <a:ext cx="3279648" cy="236372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altLang="en-US" sz="2800" b="1" i="1" dirty="0">
                <a:solidFill>
                  <a:srgbClr val="55575A"/>
                </a:solidFill>
              </a:rPr>
              <a:t>If you have questions or concerns, please contact these New York State project representatives: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311" y="6595668"/>
            <a:ext cx="15520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©Northrop Grumman 2016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25000" y="6642556"/>
            <a:ext cx="23294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Approved for public release, </a:t>
            </a:r>
            <a:r>
              <a:rPr lang="en-US" sz="800" b="1" dirty="0" smtClean="0"/>
              <a:t>NG16-2042, 10/12/16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82429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867400" y="0"/>
            <a:ext cx="6324600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2013650" y="736156"/>
            <a:ext cx="3503424" cy="18502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1775"/>
            <a:r>
              <a:rPr lang="en-US" sz="4800" dirty="0">
                <a:solidFill>
                  <a:srgbClr val="0DA642"/>
                </a:solidFill>
                <a:latin typeface="Calibri" panose="020F0502020204030204" pitchFamily="34" charset="0"/>
                <a:ea typeface="+mn-ea"/>
                <a:cs typeface="+mn-cs"/>
              </a:rPr>
              <a:t>Contact Information</a:t>
            </a:r>
          </a:p>
          <a:p>
            <a:pPr marL="231775"/>
            <a:endParaRPr lang="en-US" sz="4800" dirty="0">
              <a:solidFill>
                <a:srgbClr val="0DA642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90" name="Group 89"/>
          <p:cNvGrpSpPr>
            <a:grpSpLocks noChangeAspect="1"/>
          </p:cNvGrpSpPr>
          <p:nvPr/>
        </p:nvGrpSpPr>
        <p:grpSpPr>
          <a:xfrm>
            <a:off x="722376" y="704088"/>
            <a:ext cx="1316736" cy="1316736"/>
            <a:chOff x="6218194" y="3219428"/>
            <a:chExt cx="708750" cy="708750"/>
          </a:xfrm>
        </p:grpSpPr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218194" y="3219428"/>
              <a:ext cx="708750" cy="708750"/>
            </a:xfrm>
            <a:prstGeom prst="ellipse">
              <a:avLst/>
            </a:prstGeom>
            <a:solidFill>
              <a:srgbClr val="0DA64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 47"/>
            <p:cNvSpPr>
              <a:spLocks noChangeArrowheads="1"/>
            </p:cNvSpPr>
            <p:nvPr/>
          </p:nvSpPr>
          <p:spPr bwMode="auto">
            <a:xfrm>
              <a:off x="6322681" y="3367501"/>
              <a:ext cx="496526" cy="367158"/>
            </a:xfrm>
            <a:custGeom>
              <a:avLst/>
              <a:gdLst>
                <a:gd name="T0" fmla="*/ 221804 w 498"/>
                <a:gd name="T1" fmla="*/ 194813 h 435"/>
                <a:gd name="T2" fmla="*/ 221804 w 498"/>
                <a:gd name="T3" fmla="*/ 194813 h 435"/>
                <a:gd name="T4" fmla="*/ 217341 w 498"/>
                <a:gd name="T5" fmla="*/ 147232 h 435"/>
                <a:gd name="T6" fmla="*/ 189671 w 498"/>
                <a:gd name="T7" fmla="*/ 131521 h 435"/>
                <a:gd name="T8" fmla="*/ 166018 w 498"/>
                <a:gd name="T9" fmla="*/ 103691 h 435"/>
                <a:gd name="T10" fmla="*/ 174051 w 498"/>
                <a:gd name="T11" fmla="*/ 87980 h 435"/>
                <a:gd name="T12" fmla="*/ 182084 w 498"/>
                <a:gd name="T13" fmla="*/ 71372 h 435"/>
                <a:gd name="T14" fmla="*/ 178068 w 498"/>
                <a:gd name="T15" fmla="*/ 67781 h 435"/>
                <a:gd name="T16" fmla="*/ 182084 w 498"/>
                <a:gd name="T17" fmla="*/ 51621 h 435"/>
                <a:gd name="T18" fmla="*/ 154415 w 498"/>
                <a:gd name="T19" fmla="*/ 27830 h 435"/>
                <a:gd name="T20" fmla="*/ 126745 w 498"/>
                <a:gd name="T21" fmla="*/ 51621 h 435"/>
                <a:gd name="T22" fmla="*/ 130762 w 498"/>
                <a:gd name="T23" fmla="*/ 67781 h 435"/>
                <a:gd name="T24" fmla="*/ 126745 w 498"/>
                <a:gd name="T25" fmla="*/ 71372 h 435"/>
                <a:gd name="T26" fmla="*/ 134778 w 498"/>
                <a:gd name="T27" fmla="*/ 87980 h 435"/>
                <a:gd name="T28" fmla="*/ 138795 w 498"/>
                <a:gd name="T29" fmla="*/ 103691 h 435"/>
                <a:gd name="T30" fmla="*/ 130762 w 498"/>
                <a:gd name="T31" fmla="*/ 123441 h 435"/>
                <a:gd name="T32" fmla="*/ 170035 w 498"/>
                <a:gd name="T33" fmla="*/ 163392 h 435"/>
                <a:gd name="T34" fmla="*/ 170035 w 498"/>
                <a:gd name="T35" fmla="*/ 194813 h 435"/>
                <a:gd name="T36" fmla="*/ 221804 w 498"/>
                <a:gd name="T37" fmla="*/ 194813 h 435"/>
                <a:gd name="T38" fmla="*/ 115142 w 498"/>
                <a:gd name="T39" fmla="*/ 135561 h 435"/>
                <a:gd name="T40" fmla="*/ 115142 w 498"/>
                <a:gd name="T41" fmla="*/ 135561 h 435"/>
                <a:gd name="T42" fmla="*/ 83455 w 498"/>
                <a:gd name="T43" fmla="*/ 103691 h 435"/>
                <a:gd name="T44" fmla="*/ 95059 w 498"/>
                <a:gd name="T45" fmla="*/ 75412 h 435"/>
                <a:gd name="T46" fmla="*/ 103092 w 498"/>
                <a:gd name="T47" fmla="*/ 59701 h 435"/>
                <a:gd name="T48" fmla="*/ 99075 w 498"/>
                <a:gd name="T49" fmla="*/ 51621 h 435"/>
                <a:gd name="T50" fmla="*/ 103092 w 498"/>
                <a:gd name="T51" fmla="*/ 31870 h 435"/>
                <a:gd name="T52" fmla="*/ 67389 w 498"/>
                <a:gd name="T53" fmla="*/ 0 h 435"/>
                <a:gd name="T54" fmla="*/ 31686 w 498"/>
                <a:gd name="T55" fmla="*/ 31870 h 435"/>
                <a:gd name="T56" fmla="*/ 31686 w 498"/>
                <a:gd name="T57" fmla="*/ 51621 h 435"/>
                <a:gd name="T58" fmla="*/ 31686 w 498"/>
                <a:gd name="T59" fmla="*/ 59701 h 435"/>
                <a:gd name="T60" fmla="*/ 39719 w 498"/>
                <a:gd name="T61" fmla="*/ 75412 h 435"/>
                <a:gd name="T62" fmla="*/ 47753 w 498"/>
                <a:gd name="T63" fmla="*/ 103691 h 435"/>
                <a:gd name="T64" fmla="*/ 20083 w 498"/>
                <a:gd name="T65" fmla="*/ 135561 h 435"/>
                <a:gd name="T66" fmla="*/ 0 w 498"/>
                <a:gd name="T67" fmla="*/ 155312 h 435"/>
                <a:gd name="T68" fmla="*/ 0 w 498"/>
                <a:gd name="T69" fmla="*/ 194813 h 435"/>
                <a:gd name="T70" fmla="*/ 154415 w 498"/>
                <a:gd name="T71" fmla="*/ 194813 h 435"/>
                <a:gd name="T72" fmla="*/ 154415 w 498"/>
                <a:gd name="T73" fmla="*/ 163392 h 435"/>
                <a:gd name="T74" fmla="*/ 115142 w 498"/>
                <a:gd name="T75" fmla="*/ 135561 h 4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8" h="435">
                  <a:moveTo>
                    <a:pt x="497" y="434"/>
                  </a:moveTo>
                  <a:lnTo>
                    <a:pt x="497" y="434"/>
                  </a:lnTo>
                  <a:cubicBezTo>
                    <a:pt x="497" y="434"/>
                    <a:pt x="497" y="337"/>
                    <a:pt x="487" y="328"/>
                  </a:cubicBezTo>
                  <a:cubicBezTo>
                    <a:pt x="479" y="319"/>
                    <a:pt x="462" y="302"/>
                    <a:pt x="425" y="293"/>
                  </a:cubicBezTo>
                  <a:cubicBezTo>
                    <a:pt x="390" y="275"/>
                    <a:pt x="372" y="257"/>
                    <a:pt x="372" y="231"/>
                  </a:cubicBezTo>
                  <a:cubicBezTo>
                    <a:pt x="372" y="213"/>
                    <a:pt x="390" y="222"/>
                    <a:pt x="390" y="196"/>
                  </a:cubicBezTo>
                  <a:cubicBezTo>
                    <a:pt x="390" y="178"/>
                    <a:pt x="408" y="196"/>
                    <a:pt x="408" y="159"/>
                  </a:cubicBezTo>
                  <a:cubicBezTo>
                    <a:pt x="408" y="151"/>
                    <a:pt x="399" y="151"/>
                    <a:pt x="399" y="151"/>
                  </a:cubicBezTo>
                  <a:cubicBezTo>
                    <a:pt x="399" y="151"/>
                    <a:pt x="408" y="133"/>
                    <a:pt x="408" y="115"/>
                  </a:cubicBezTo>
                  <a:cubicBezTo>
                    <a:pt x="408" y="98"/>
                    <a:pt x="399" y="62"/>
                    <a:pt x="346" y="62"/>
                  </a:cubicBezTo>
                  <a:cubicBezTo>
                    <a:pt x="293" y="62"/>
                    <a:pt x="284" y="98"/>
                    <a:pt x="284" y="115"/>
                  </a:cubicBezTo>
                  <a:cubicBezTo>
                    <a:pt x="284" y="133"/>
                    <a:pt x="293" y="151"/>
                    <a:pt x="293" y="151"/>
                  </a:cubicBezTo>
                  <a:cubicBezTo>
                    <a:pt x="293" y="151"/>
                    <a:pt x="284" y="151"/>
                    <a:pt x="284" y="159"/>
                  </a:cubicBezTo>
                  <a:cubicBezTo>
                    <a:pt x="284" y="196"/>
                    <a:pt x="293" y="178"/>
                    <a:pt x="302" y="196"/>
                  </a:cubicBezTo>
                  <a:cubicBezTo>
                    <a:pt x="302" y="222"/>
                    <a:pt x="311" y="213"/>
                    <a:pt x="311" y="231"/>
                  </a:cubicBezTo>
                  <a:cubicBezTo>
                    <a:pt x="311" y="249"/>
                    <a:pt x="311" y="266"/>
                    <a:pt x="293" y="275"/>
                  </a:cubicBezTo>
                  <a:cubicBezTo>
                    <a:pt x="372" y="319"/>
                    <a:pt x="381" y="319"/>
                    <a:pt x="381" y="364"/>
                  </a:cubicBezTo>
                  <a:cubicBezTo>
                    <a:pt x="381" y="434"/>
                    <a:pt x="381" y="434"/>
                    <a:pt x="381" y="434"/>
                  </a:cubicBezTo>
                  <a:lnTo>
                    <a:pt x="497" y="434"/>
                  </a:lnTo>
                  <a:close/>
                  <a:moveTo>
                    <a:pt x="258" y="302"/>
                  </a:moveTo>
                  <a:lnTo>
                    <a:pt x="258" y="302"/>
                  </a:lnTo>
                  <a:cubicBezTo>
                    <a:pt x="204" y="284"/>
                    <a:pt x="187" y="266"/>
                    <a:pt x="187" y="231"/>
                  </a:cubicBezTo>
                  <a:cubicBezTo>
                    <a:pt x="187" y="204"/>
                    <a:pt x="204" y="213"/>
                    <a:pt x="213" y="168"/>
                  </a:cubicBezTo>
                  <a:cubicBezTo>
                    <a:pt x="213" y="159"/>
                    <a:pt x="231" y="168"/>
                    <a:pt x="231" y="133"/>
                  </a:cubicBezTo>
                  <a:cubicBezTo>
                    <a:pt x="231" y="115"/>
                    <a:pt x="222" y="115"/>
                    <a:pt x="222" y="115"/>
                  </a:cubicBezTo>
                  <a:cubicBezTo>
                    <a:pt x="222" y="115"/>
                    <a:pt x="222" y="89"/>
                    <a:pt x="231" y="71"/>
                  </a:cubicBezTo>
                  <a:cubicBezTo>
                    <a:pt x="231" y="53"/>
                    <a:pt x="213" y="0"/>
                    <a:pt x="151" y="0"/>
                  </a:cubicBezTo>
                  <a:cubicBezTo>
                    <a:pt x="80" y="0"/>
                    <a:pt x="71" y="53"/>
                    <a:pt x="71" y="71"/>
                  </a:cubicBezTo>
                  <a:cubicBezTo>
                    <a:pt x="71" y="89"/>
                    <a:pt x="71" y="115"/>
                    <a:pt x="71" y="115"/>
                  </a:cubicBezTo>
                  <a:cubicBezTo>
                    <a:pt x="71" y="115"/>
                    <a:pt x="71" y="115"/>
                    <a:pt x="71" y="133"/>
                  </a:cubicBezTo>
                  <a:cubicBezTo>
                    <a:pt x="71" y="168"/>
                    <a:pt x="80" y="159"/>
                    <a:pt x="89" y="168"/>
                  </a:cubicBezTo>
                  <a:cubicBezTo>
                    <a:pt x="89" y="213"/>
                    <a:pt x="107" y="204"/>
                    <a:pt x="107" y="231"/>
                  </a:cubicBezTo>
                  <a:cubicBezTo>
                    <a:pt x="107" y="266"/>
                    <a:pt x="89" y="284"/>
                    <a:pt x="45" y="302"/>
                  </a:cubicBezTo>
                  <a:cubicBezTo>
                    <a:pt x="27" y="310"/>
                    <a:pt x="0" y="319"/>
                    <a:pt x="0" y="346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346" y="434"/>
                    <a:pt x="346" y="434"/>
                    <a:pt x="346" y="434"/>
                  </a:cubicBezTo>
                  <a:cubicBezTo>
                    <a:pt x="346" y="434"/>
                    <a:pt x="346" y="381"/>
                    <a:pt x="346" y="364"/>
                  </a:cubicBezTo>
                  <a:cubicBezTo>
                    <a:pt x="346" y="346"/>
                    <a:pt x="302" y="328"/>
                    <a:pt x="258" y="3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90523" y="2274752"/>
          <a:ext cx="5878353" cy="198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3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17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Ms. Dianne Baumert-</a:t>
                      </a:r>
                      <a:r>
                        <a:rPr kumimoji="0" lang="en-US" altLang="en-US" sz="2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Moyik</a:t>
                      </a:r>
                      <a:endParaRPr kumimoji="0" lang="en-US" altLang="en-U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DA64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Communications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Northrop Grumman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Cell Phone: (516) 754-2645</a:t>
                      </a:r>
                      <a:endParaRPr kumimoji="0" lang="pt-BR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DA64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t-BR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E-mail: </a:t>
                      </a:r>
                      <a:r>
                        <a:rPr kumimoji="0" lang="pt-BR" altLang="en-US" sz="2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"/>
                        </a:rPr>
                        <a:t>Dianne.Baumert-Moyik@ngc.com</a:t>
                      </a:r>
                      <a:endParaRPr kumimoji="0" lang="en-US" altLang="en-US" sz="24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DA64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endParaRPr lang="en-US" sz="1800" dirty="0">
                        <a:solidFill>
                          <a:srgbClr val="0DA64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438400" y="2274752"/>
            <a:ext cx="2987234" cy="301745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altLang="en-US" sz="2800" b="1" i="1" dirty="0">
                <a:solidFill>
                  <a:srgbClr val="55575A"/>
                </a:solidFill>
              </a:rPr>
              <a:t>If you wish to contact Northrop Grumman directly, please contact: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090523" y="4754358"/>
          <a:ext cx="5878353" cy="1817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3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17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A6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Please sign the attendance sheet with your email and phone number as you leave, so that we can provide you with updates on project status.</a:t>
                      </a:r>
                      <a:endParaRPr lang="en-US" sz="1800" i="1" dirty="0">
                        <a:solidFill>
                          <a:srgbClr val="0DA64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1311" y="6595668"/>
            <a:ext cx="15520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©Northrop Grumman 2016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25000" y="6642556"/>
            <a:ext cx="23294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Approved for public release, </a:t>
            </a:r>
            <a:r>
              <a:rPr lang="en-US" sz="800" b="1" dirty="0" smtClean="0"/>
              <a:t>NG16-2042, 10/12/16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80933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-1"/>
            <a:ext cx="12192000" cy="6867767"/>
          </a:xfrm>
          <a:prstGeom prst="rect">
            <a:avLst/>
          </a:prstGeom>
          <a:solidFill>
            <a:srgbClr val="0DA6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ＭＳ Ｐゴシック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1898"/>
            <a:ext cx="12188952" cy="5957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21874"/>
            <a:ext cx="12192000" cy="3407840"/>
          </a:xfrm>
          <a:solidFill>
            <a:srgbClr val="FFFFFF">
              <a:alpha val="60000"/>
            </a:srgbClr>
          </a:solidFill>
        </p:spPr>
        <p:txBody>
          <a:bodyPr tIns="274320" anchor="t">
            <a:normAutofit/>
          </a:bodyPr>
          <a:lstStyle/>
          <a:p>
            <a:pPr>
              <a:spcBef>
                <a:spcPts val="1200"/>
              </a:spcBef>
              <a:spcAft>
                <a:spcPts val="4200"/>
              </a:spcAft>
            </a:pPr>
            <a:r>
              <a:rPr lang="en-US" sz="7300" b="1" dirty="0">
                <a:latin typeface="+mn-lt"/>
              </a:rPr>
              <a:t>Thank You</a:t>
            </a:r>
            <a:r>
              <a:rPr lang="en-US" sz="4800" dirty="0">
                <a:latin typeface="+mn-lt"/>
              </a:rPr>
              <a:t/>
            </a:r>
            <a:br>
              <a:rPr lang="en-US" sz="4800" dirty="0">
                <a:latin typeface="+mn-lt"/>
              </a:rPr>
            </a:b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C807-469D-4967-89AE-DF3168117D17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80794"/>
            <a:ext cx="12192000" cy="128861"/>
          </a:xfrm>
          <a:prstGeom prst="rect">
            <a:avLst/>
          </a:prstGeom>
          <a:solidFill>
            <a:srgbClr val="55575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ＭＳ Ｐゴシック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3048" y="6442273"/>
            <a:ext cx="12192000" cy="128861"/>
          </a:xfrm>
          <a:prstGeom prst="rect">
            <a:avLst/>
          </a:prstGeom>
          <a:solidFill>
            <a:srgbClr val="55575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ＭＳ Ｐゴシック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943100"/>
            <a:ext cx="1218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en-US" sz="3600" b="1" i="1" dirty="0">
                <a:solidFill>
                  <a:srgbClr val="0DA642"/>
                </a:solidFill>
              </a:rPr>
              <a:t>Please pick up a fact sheet as you leave</a:t>
            </a:r>
            <a:endParaRPr lang="en-US" altLang="en-US" sz="3600" b="1" i="1" dirty="0">
              <a:solidFill>
                <a:srgbClr val="0DA64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06059"/>
            <a:ext cx="14734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©Northrop Grumman 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25000" y="6642556"/>
            <a:ext cx="23294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Approved for public release, </a:t>
            </a:r>
            <a:r>
              <a:rPr lang="en-US" sz="800" b="1" dirty="0" smtClean="0">
                <a:solidFill>
                  <a:schemeClr val="bg1"/>
                </a:solidFill>
              </a:rPr>
              <a:t>NG16-2042, 10/12/16</a:t>
            </a:r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4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937256" y="1081959"/>
            <a:ext cx="9645144" cy="63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1775"/>
            <a:r>
              <a:rPr lang="en-US" sz="4800" dirty="0">
                <a:solidFill>
                  <a:srgbClr val="0DA642"/>
                </a:solidFill>
                <a:latin typeface="Calibri" panose="020F0502020204030204" pitchFamily="34" charset="0"/>
                <a:ea typeface="+mn-ea"/>
                <a:cs typeface="+mn-cs"/>
              </a:rPr>
              <a:t>Overview – Why are we here?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000250"/>
            <a:ext cx="12192000" cy="41607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548640"/>
            <a:ext cx="1280160" cy="1280160"/>
            <a:chOff x="3170887" y="3022802"/>
            <a:chExt cx="1280160" cy="1280160"/>
          </a:xfrm>
        </p:grpSpPr>
        <p:sp>
          <p:nvSpPr>
            <p:cNvPr id="11" name="Oval 10"/>
            <p:cNvSpPr/>
            <p:nvPr/>
          </p:nvSpPr>
          <p:spPr>
            <a:xfrm>
              <a:off x="3170887" y="3022802"/>
              <a:ext cx="1280160" cy="1280160"/>
            </a:xfrm>
            <a:prstGeom prst="ellipse">
              <a:avLst/>
            </a:prstGeom>
            <a:solidFill>
              <a:schemeClr val="accent4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30"/>
            <p:cNvSpPr>
              <a:spLocks noEditPoints="1"/>
            </p:cNvSpPr>
            <p:nvPr/>
          </p:nvSpPr>
          <p:spPr bwMode="auto">
            <a:xfrm>
              <a:off x="3409009" y="3269471"/>
              <a:ext cx="906471" cy="749958"/>
            </a:xfrm>
            <a:custGeom>
              <a:avLst/>
              <a:gdLst>
                <a:gd name="T0" fmla="*/ 186184 w 64"/>
                <a:gd name="T1" fmla="*/ 144673 h 53"/>
                <a:gd name="T2" fmla="*/ 148258 w 64"/>
                <a:gd name="T3" fmla="*/ 182563 h 53"/>
                <a:gd name="T4" fmla="*/ 37926 w 64"/>
                <a:gd name="T5" fmla="*/ 182563 h 53"/>
                <a:gd name="T6" fmla="*/ 0 w 64"/>
                <a:gd name="T7" fmla="*/ 144673 h 53"/>
                <a:gd name="T8" fmla="*/ 0 w 64"/>
                <a:gd name="T9" fmla="*/ 34446 h 53"/>
                <a:gd name="T10" fmla="*/ 37926 w 64"/>
                <a:gd name="T11" fmla="*/ 0 h 53"/>
                <a:gd name="T12" fmla="*/ 148258 w 64"/>
                <a:gd name="T13" fmla="*/ 0 h 53"/>
                <a:gd name="T14" fmla="*/ 162049 w 64"/>
                <a:gd name="T15" fmla="*/ 0 h 53"/>
                <a:gd name="T16" fmla="*/ 165497 w 64"/>
                <a:gd name="T17" fmla="*/ 3445 h 53"/>
                <a:gd name="T18" fmla="*/ 165497 w 64"/>
                <a:gd name="T19" fmla="*/ 6889 h 53"/>
                <a:gd name="T20" fmla="*/ 158602 w 64"/>
                <a:gd name="T21" fmla="*/ 13778 h 53"/>
                <a:gd name="T22" fmla="*/ 155154 w 64"/>
                <a:gd name="T23" fmla="*/ 17223 h 53"/>
                <a:gd name="T24" fmla="*/ 155154 w 64"/>
                <a:gd name="T25" fmla="*/ 17223 h 53"/>
                <a:gd name="T26" fmla="*/ 148258 w 64"/>
                <a:gd name="T27" fmla="*/ 13778 h 53"/>
                <a:gd name="T28" fmla="*/ 37926 w 64"/>
                <a:gd name="T29" fmla="*/ 13778 h 53"/>
                <a:gd name="T30" fmla="*/ 17239 w 64"/>
                <a:gd name="T31" fmla="*/ 34446 h 53"/>
                <a:gd name="T32" fmla="*/ 17239 w 64"/>
                <a:gd name="T33" fmla="*/ 144673 h 53"/>
                <a:gd name="T34" fmla="*/ 37926 w 64"/>
                <a:gd name="T35" fmla="*/ 165340 h 53"/>
                <a:gd name="T36" fmla="*/ 148258 w 64"/>
                <a:gd name="T37" fmla="*/ 165340 h 53"/>
                <a:gd name="T38" fmla="*/ 168945 w 64"/>
                <a:gd name="T39" fmla="*/ 144673 h 53"/>
                <a:gd name="T40" fmla="*/ 168945 w 64"/>
                <a:gd name="T41" fmla="*/ 110227 h 53"/>
                <a:gd name="T42" fmla="*/ 168945 w 64"/>
                <a:gd name="T43" fmla="*/ 110227 h 53"/>
                <a:gd name="T44" fmla="*/ 179289 w 64"/>
                <a:gd name="T45" fmla="*/ 99893 h 53"/>
                <a:gd name="T46" fmla="*/ 182737 w 64"/>
                <a:gd name="T47" fmla="*/ 99893 h 53"/>
                <a:gd name="T48" fmla="*/ 182737 w 64"/>
                <a:gd name="T49" fmla="*/ 99893 h 53"/>
                <a:gd name="T50" fmla="*/ 186184 w 64"/>
                <a:gd name="T51" fmla="*/ 103338 h 53"/>
                <a:gd name="T52" fmla="*/ 186184 w 64"/>
                <a:gd name="T53" fmla="*/ 144673 h 53"/>
                <a:gd name="T54" fmla="*/ 110332 w 64"/>
                <a:gd name="T55" fmla="*/ 144673 h 53"/>
                <a:gd name="T56" fmla="*/ 93092 w 64"/>
                <a:gd name="T57" fmla="*/ 144673 h 53"/>
                <a:gd name="T58" fmla="*/ 37926 w 64"/>
                <a:gd name="T59" fmla="*/ 89559 h 53"/>
                <a:gd name="T60" fmla="*/ 37926 w 64"/>
                <a:gd name="T61" fmla="*/ 75781 h 53"/>
                <a:gd name="T62" fmla="*/ 51718 w 64"/>
                <a:gd name="T63" fmla="*/ 62003 h 53"/>
                <a:gd name="T64" fmla="*/ 68957 w 64"/>
                <a:gd name="T65" fmla="*/ 62003 h 53"/>
                <a:gd name="T66" fmla="*/ 103436 w 64"/>
                <a:gd name="T67" fmla="*/ 93004 h 53"/>
                <a:gd name="T68" fmla="*/ 186184 w 64"/>
                <a:gd name="T69" fmla="*/ 10334 h 53"/>
                <a:gd name="T70" fmla="*/ 199976 w 64"/>
                <a:gd name="T71" fmla="*/ 10334 h 53"/>
                <a:gd name="T72" fmla="*/ 217215 w 64"/>
                <a:gd name="T73" fmla="*/ 24112 h 53"/>
                <a:gd name="T74" fmla="*/ 217215 w 64"/>
                <a:gd name="T75" fmla="*/ 37890 h 53"/>
                <a:gd name="T76" fmla="*/ 110332 w 64"/>
                <a:gd name="T77" fmla="*/ 144673 h 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4" h="53">
                  <a:moveTo>
                    <a:pt x="54" y="42"/>
                  </a:moveTo>
                  <a:cubicBezTo>
                    <a:pt x="54" y="48"/>
                    <a:pt x="49" y="53"/>
                    <a:pt x="43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5" y="53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0"/>
                    <a:pt x="47" y="0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4"/>
                    <a:pt x="44" y="4"/>
                    <a:pt x="43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4"/>
                    <a:pt x="5" y="7"/>
                    <a:pt x="5" y="10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5"/>
                    <a:pt x="8" y="48"/>
                    <a:pt x="11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6" y="48"/>
                    <a:pt x="49" y="45"/>
                    <a:pt x="49" y="4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4" y="29"/>
                    <a:pt x="54" y="30"/>
                    <a:pt x="54" y="30"/>
                  </a:cubicBezTo>
                  <a:lnTo>
                    <a:pt x="54" y="42"/>
                  </a:lnTo>
                  <a:close/>
                  <a:moveTo>
                    <a:pt x="32" y="42"/>
                  </a:moveTo>
                  <a:cubicBezTo>
                    <a:pt x="31" y="44"/>
                    <a:pt x="29" y="44"/>
                    <a:pt x="27" y="42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5"/>
                    <a:pt x="10" y="23"/>
                    <a:pt x="11" y="22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6"/>
                    <a:pt x="18" y="16"/>
                    <a:pt x="20" y="1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2"/>
                    <a:pt x="57" y="2"/>
                    <a:pt x="58" y="3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4" y="8"/>
                    <a:pt x="64" y="10"/>
                    <a:pt x="63" y="11"/>
                  </a:cubicBezTo>
                  <a:lnTo>
                    <a:pt x="32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304586" y="2114549"/>
            <a:ext cx="9588210" cy="29692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33363" indent="-233363" defTabSz="457200" eaLnBrk="0" fontAlgn="base" hangingPunct="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b="1" dirty="0" smtClean="0">
                <a:cs typeface="Arial" panose="020B0604020202020204" pitchFamily="34" charset="0"/>
              </a:rPr>
              <a:t>New York State </a:t>
            </a:r>
            <a:r>
              <a:rPr lang="en-US" sz="2400" b="1" dirty="0">
                <a:cs typeface="Arial" panose="020B0604020202020204" pitchFamily="34" charset="0"/>
              </a:rPr>
              <a:t>has approved Northrop Grumman’s plan to clean up groundwater quality, which will benefit the community</a:t>
            </a:r>
          </a:p>
          <a:p>
            <a:pPr marL="233363" indent="-233363" defTabSz="457200" eaLnBrk="0" fontAlgn="base" hangingPunct="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Project Overview</a:t>
            </a:r>
          </a:p>
          <a:p>
            <a:pPr marL="233363" indent="-233363" defTabSz="457200" eaLnBrk="0" fontAlgn="base" hangingPunct="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Review of Schedule</a:t>
            </a:r>
          </a:p>
          <a:p>
            <a:pPr marL="233363" indent="-233363" defTabSz="457200" eaLnBrk="0" fontAlgn="base" hangingPunct="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Response to Comments</a:t>
            </a:r>
          </a:p>
          <a:p>
            <a:pPr marL="233363" indent="-233363" defTabSz="457200" eaLnBrk="0" fontAlgn="base" hangingPunct="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Project contact for more information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196876"/>
            <a:ext cx="12192000" cy="1670890"/>
          </a:xfrm>
          <a:prstGeom prst="rect">
            <a:avLst/>
          </a:prstGeom>
          <a:solidFill>
            <a:srgbClr val="0DA6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ＭＳ Ｐゴシック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225905"/>
            <a:ext cx="121920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3200" b="1" i="1" dirty="0">
                <a:solidFill>
                  <a:schemeClr val="bg1"/>
                </a:solidFill>
                <a:latin typeface="Calibri" panose="020F0502020204030204" pitchFamily="34" charset="0"/>
              </a:rPr>
              <a:t>Northrop </a:t>
            </a:r>
            <a:r>
              <a:rPr lang="en-US" sz="32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Grumman, </a:t>
            </a:r>
            <a:r>
              <a:rPr lang="en-US" sz="3200" b="1" i="1" dirty="0">
                <a:solidFill>
                  <a:schemeClr val="bg1"/>
                </a:solidFill>
                <a:latin typeface="Calibri" panose="020F0502020204030204" pitchFamily="34" charset="0"/>
              </a:rPr>
              <a:t>New York State </a:t>
            </a:r>
            <a:r>
              <a:rPr lang="en-US" sz="32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DEC and DOH,</a:t>
            </a:r>
          </a:p>
          <a:p>
            <a:pPr lvl="0" algn="ctr">
              <a:lnSpc>
                <a:spcPct val="90000"/>
              </a:lnSpc>
            </a:pPr>
            <a:r>
              <a:rPr lang="en-US" sz="32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and Nassau County DOH representatives</a:t>
            </a:r>
            <a:endParaRPr lang="en-US" sz="32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0" algn="ctr">
              <a:lnSpc>
                <a:spcPct val="90000"/>
              </a:lnSpc>
            </a:pPr>
            <a:r>
              <a:rPr lang="en-US" sz="32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are </a:t>
            </a:r>
            <a:r>
              <a:rPr lang="en-US" sz="3200" b="1" i="1" dirty="0">
                <a:solidFill>
                  <a:schemeClr val="bg1"/>
                </a:solidFill>
                <a:latin typeface="Calibri" panose="020F0502020204030204" pitchFamily="34" charset="0"/>
              </a:rPr>
              <a:t>here to answer your questions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82150" y="6617010"/>
            <a:ext cx="23519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Approved for public release, </a:t>
            </a:r>
            <a:r>
              <a:rPr lang="en-US" sz="800" b="1" dirty="0" smtClean="0">
                <a:solidFill>
                  <a:schemeClr val="bg1"/>
                </a:solidFill>
              </a:rPr>
              <a:t>NG16-2042, 10/12/16 </a:t>
            </a:r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3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804" y="365125"/>
            <a:ext cx="4858995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Project area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6708248" y="2707875"/>
            <a:ext cx="349623" cy="314046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80934" y="2616265"/>
            <a:ext cx="3696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Proposed Remedial Well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55" y="365125"/>
            <a:ext cx="5324475" cy="6019800"/>
          </a:xfrm>
          <a:prstGeom prst="rect">
            <a:avLst/>
          </a:prstGeom>
          <a:ln w="38100" cap="sq" cmpd="sng">
            <a:solidFill>
              <a:srgbClr val="000000"/>
            </a:solidFill>
            <a:prstDash val="lgDash"/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6795653" y="4207651"/>
            <a:ext cx="174811" cy="1987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2383" y="4025900"/>
            <a:ext cx="454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Approved Boring/Monitoring Well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81800" y="4800421"/>
            <a:ext cx="2585057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Plume Contours,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/L</a:t>
            </a:r>
          </a:p>
          <a:p>
            <a:pPr lvl="1" algn="r"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500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lvl="1" algn="r"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1,000                                    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5,000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7993420" y="5299525"/>
            <a:ext cx="427206" cy="1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993420" y="5545955"/>
            <a:ext cx="427206" cy="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003256" y="5790808"/>
            <a:ext cx="427206" cy="1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496050" y="2114440"/>
            <a:ext cx="7429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352427" y="1831667"/>
            <a:ext cx="3824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Width of Area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</a:t>
            </a:r>
            <a:r>
              <a:rPr lang="en-US" sz="2400" kern="0" noProof="0" dirty="0">
                <a:solidFill>
                  <a:sysClr val="windowText" lastClr="000000"/>
                </a:solidFill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VOC Mass</a:t>
            </a:r>
            <a:endParaRPr kumimoji="0" lang="en-US" sz="2400" b="0" i="0" u="none" strike="sng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7800" y="6202362"/>
            <a:ext cx="27432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4B5FD-8233-4965-841C-9FCA823F455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5-Point Star 9"/>
          <p:cNvSpPr/>
          <p:nvPr/>
        </p:nvSpPr>
        <p:spPr>
          <a:xfrm>
            <a:off x="1383470" y="1267744"/>
            <a:ext cx="349623" cy="31404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4" name="Ink 73"/>
              <p14:cNvContentPartPr/>
              <p14:nvPr/>
            </p14:nvContentPartPr>
            <p14:xfrm>
              <a:off x="3314365" y="4431580"/>
              <a:ext cx="3600" cy="4176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5365" y="4422580"/>
                <a:ext cx="21600" cy="59760"/>
              </a:xfrm>
              <a:prstGeom prst="rect">
                <a:avLst/>
              </a:prstGeom>
            </p:spPr>
          </p:pic>
        </mc:Fallback>
      </mc:AlternateContent>
      <p:sp>
        <p:nvSpPr>
          <p:cNvPr id="85" name="Freeform: Shape 84"/>
          <p:cNvSpPr/>
          <p:nvPr/>
        </p:nvSpPr>
        <p:spPr>
          <a:xfrm>
            <a:off x="2264570" y="2974181"/>
            <a:ext cx="1012779" cy="1241504"/>
          </a:xfrm>
          <a:custGeom>
            <a:avLst/>
            <a:gdLst>
              <a:gd name="connsiteX0" fmla="*/ 0 w 1120923"/>
              <a:gd name="connsiteY0" fmla="*/ 0 h 1353246"/>
              <a:gd name="connsiteX1" fmla="*/ 1023937 w 1120923"/>
              <a:gd name="connsiteY1" fmla="*/ 1235869 h 1353246"/>
              <a:gd name="connsiteX2" fmla="*/ 1019175 w 1120923"/>
              <a:gd name="connsiteY2" fmla="*/ 1231107 h 1353246"/>
              <a:gd name="connsiteX0" fmla="*/ 0 w 1120923"/>
              <a:gd name="connsiteY0" fmla="*/ 0 h 1353246"/>
              <a:gd name="connsiteX1" fmla="*/ 568392 w 1120923"/>
              <a:gd name="connsiteY1" fmla="*/ 676758 h 1353246"/>
              <a:gd name="connsiteX2" fmla="*/ 1023937 w 1120923"/>
              <a:gd name="connsiteY2" fmla="*/ 1235869 h 1353246"/>
              <a:gd name="connsiteX3" fmla="*/ 1019175 w 1120923"/>
              <a:gd name="connsiteY3" fmla="*/ 1231107 h 1353246"/>
              <a:gd name="connsiteX0" fmla="*/ 0 w 1073863"/>
              <a:gd name="connsiteY0" fmla="*/ 0 h 1311742"/>
              <a:gd name="connsiteX1" fmla="*/ 713795 w 1073863"/>
              <a:gd name="connsiteY1" fmla="*/ 609351 h 1311742"/>
              <a:gd name="connsiteX2" fmla="*/ 1023937 w 1073863"/>
              <a:gd name="connsiteY2" fmla="*/ 1235869 h 1311742"/>
              <a:gd name="connsiteX3" fmla="*/ 1019175 w 1073863"/>
              <a:gd name="connsiteY3" fmla="*/ 1231107 h 1311742"/>
              <a:gd name="connsiteX0" fmla="*/ 0 w 1073863"/>
              <a:gd name="connsiteY0" fmla="*/ 0 h 1311742"/>
              <a:gd name="connsiteX1" fmla="*/ 713795 w 1073863"/>
              <a:gd name="connsiteY1" fmla="*/ 609351 h 1311742"/>
              <a:gd name="connsiteX2" fmla="*/ 1023937 w 1073863"/>
              <a:gd name="connsiteY2" fmla="*/ 1235869 h 1311742"/>
              <a:gd name="connsiteX3" fmla="*/ 1019175 w 1073863"/>
              <a:gd name="connsiteY3" fmla="*/ 1231107 h 1311742"/>
              <a:gd name="connsiteX0" fmla="*/ 0 w 1073863"/>
              <a:gd name="connsiteY0" fmla="*/ 0 h 1311742"/>
              <a:gd name="connsiteX1" fmla="*/ 713795 w 1073863"/>
              <a:gd name="connsiteY1" fmla="*/ 609351 h 1311742"/>
              <a:gd name="connsiteX2" fmla="*/ 946438 w 1073863"/>
              <a:gd name="connsiteY2" fmla="*/ 1067714 h 1311742"/>
              <a:gd name="connsiteX3" fmla="*/ 1023937 w 1073863"/>
              <a:gd name="connsiteY3" fmla="*/ 1235869 h 1311742"/>
              <a:gd name="connsiteX4" fmla="*/ 1019175 w 1073863"/>
              <a:gd name="connsiteY4" fmla="*/ 1231107 h 1311742"/>
              <a:gd name="connsiteX0" fmla="*/ 0 w 1060364"/>
              <a:gd name="connsiteY0" fmla="*/ 0 h 1286627"/>
              <a:gd name="connsiteX1" fmla="*/ 713795 w 1060364"/>
              <a:gd name="connsiteY1" fmla="*/ 609351 h 1286627"/>
              <a:gd name="connsiteX2" fmla="*/ 991380 w 1060364"/>
              <a:gd name="connsiteY2" fmla="*/ 1054232 h 1286627"/>
              <a:gd name="connsiteX3" fmla="*/ 1023937 w 1060364"/>
              <a:gd name="connsiteY3" fmla="*/ 1235869 h 1286627"/>
              <a:gd name="connsiteX4" fmla="*/ 1019175 w 1060364"/>
              <a:gd name="connsiteY4" fmla="*/ 1231107 h 1286627"/>
              <a:gd name="connsiteX0" fmla="*/ 0 w 1093207"/>
              <a:gd name="connsiteY0" fmla="*/ 0 h 1436781"/>
              <a:gd name="connsiteX1" fmla="*/ 713795 w 1093207"/>
              <a:gd name="connsiteY1" fmla="*/ 609351 h 1436781"/>
              <a:gd name="connsiteX2" fmla="*/ 991380 w 1093207"/>
              <a:gd name="connsiteY2" fmla="*/ 1054232 h 1436781"/>
              <a:gd name="connsiteX3" fmla="*/ 1023937 w 1093207"/>
              <a:gd name="connsiteY3" fmla="*/ 1235869 h 1436781"/>
              <a:gd name="connsiteX4" fmla="*/ 1019175 w 1093207"/>
              <a:gd name="connsiteY4" fmla="*/ 1231107 h 1436781"/>
              <a:gd name="connsiteX0" fmla="*/ 0 w 1025471"/>
              <a:gd name="connsiteY0" fmla="*/ 0 h 1235869"/>
              <a:gd name="connsiteX1" fmla="*/ 713795 w 1025471"/>
              <a:gd name="connsiteY1" fmla="*/ 609351 h 1235869"/>
              <a:gd name="connsiteX2" fmla="*/ 991380 w 1025471"/>
              <a:gd name="connsiteY2" fmla="*/ 1054232 h 1235869"/>
              <a:gd name="connsiteX3" fmla="*/ 1023937 w 1025471"/>
              <a:gd name="connsiteY3" fmla="*/ 1235869 h 1235869"/>
              <a:gd name="connsiteX0" fmla="*/ 0 w 1124396"/>
              <a:gd name="connsiteY0" fmla="*/ 0 h 1405733"/>
              <a:gd name="connsiteX1" fmla="*/ 713795 w 1124396"/>
              <a:gd name="connsiteY1" fmla="*/ 609351 h 1405733"/>
              <a:gd name="connsiteX2" fmla="*/ 991380 w 1124396"/>
              <a:gd name="connsiteY2" fmla="*/ 1054232 h 1405733"/>
              <a:gd name="connsiteX3" fmla="*/ 1124396 w 1124396"/>
              <a:gd name="connsiteY3" fmla="*/ 1405733 h 1405733"/>
              <a:gd name="connsiteX0" fmla="*/ 0 w 1124396"/>
              <a:gd name="connsiteY0" fmla="*/ 0 h 1405733"/>
              <a:gd name="connsiteX1" fmla="*/ 325172 w 1124396"/>
              <a:gd name="connsiteY1" fmla="*/ 275018 h 1405733"/>
              <a:gd name="connsiteX2" fmla="*/ 713795 w 1124396"/>
              <a:gd name="connsiteY2" fmla="*/ 609351 h 1405733"/>
              <a:gd name="connsiteX3" fmla="*/ 991380 w 1124396"/>
              <a:gd name="connsiteY3" fmla="*/ 1054232 h 1405733"/>
              <a:gd name="connsiteX4" fmla="*/ 1124396 w 1124396"/>
              <a:gd name="connsiteY4" fmla="*/ 1405733 h 1405733"/>
              <a:gd name="connsiteX0" fmla="*/ 0 w 1124396"/>
              <a:gd name="connsiteY0" fmla="*/ 0 h 1405733"/>
              <a:gd name="connsiteX1" fmla="*/ 375402 w 1124396"/>
              <a:gd name="connsiteY1" fmla="*/ 258841 h 1405733"/>
              <a:gd name="connsiteX2" fmla="*/ 713795 w 1124396"/>
              <a:gd name="connsiteY2" fmla="*/ 609351 h 1405733"/>
              <a:gd name="connsiteX3" fmla="*/ 991380 w 1124396"/>
              <a:gd name="connsiteY3" fmla="*/ 1054232 h 1405733"/>
              <a:gd name="connsiteX4" fmla="*/ 1124396 w 1124396"/>
              <a:gd name="connsiteY4" fmla="*/ 1405733 h 1405733"/>
              <a:gd name="connsiteX0" fmla="*/ 0 w 1124396"/>
              <a:gd name="connsiteY0" fmla="*/ 0 h 1405733"/>
              <a:gd name="connsiteX1" fmla="*/ 375402 w 1124396"/>
              <a:gd name="connsiteY1" fmla="*/ 258841 h 1405733"/>
              <a:gd name="connsiteX2" fmla="*/ 565747 w 1124396"/>
              <a:gd name="connsiteY2" fmla="*/ 458363 h 1405733"/>
              <a:gd name="connsiteX3" fmla="*/ 713795 w 1124396"/>
              <a:gd name="connsiteY3" fmla="*/ 609351 h 1405733"/>
              <a:gd name="connsiteX4" fmla="*/ 991380 w 1124396"/>
              <a:gd name="connsiteY4" fmla="*/ 1054232 h 1405733"/>
              <a:gd name="connsiteX5" fmla="*/ 1124396 w 1124396"/>
              <a:gd name="connsiteY5" fmla="*/ 1405733 h 1405733"/>
              <a:gd name="connsiteX0" fmla="*/ 0 w 1124396"/>
              <a:gd name="connsiteY0" fmla="*/ 0 h 1405733"/>
              <a:gd name="connsiteX1" fmla="*/ 375402 w 1124396"/>
              <a:gd name="connsiteY1" fmla="*/ 258841 h 1405733"/>
              <a:gd name="connsiteX2" fmla="*/ 586896 w 1124396"/>
              <a:gd name="connsiteY2" fmla="*/ 450274 h 1405733"/>
              <a:gd name="connsiteX3" fmla="*/ 713795 w 1124396"/>
              <a:gd name="connsiteY3" fmla="*/ 609351 h 1405733"/>
              <a:gd name="connsiteX4" fmla="*/ 991380 w 1124396"/>
              <a:gd name="connsiteY4" fmla="*/ 1054232 h 1405733"/>
              <a:gd name="connsiteX5" fmla="*/ 1124396 w 1124396"/>
              <a:gd name="connsiteY5" fmla="*/ 1405733 h 1405733"/>
              <a:gd name="connsiteX0" fmla="*/ 0 w 1124396"/>
              <a:gd name="connsiteY0" fmla="*/ 0 h 1405733"/>
              <a:gd name="connsiteX1" fmla="*/ 375402 w 1124396"/>
              <a:gd name="connsiteY1" fmla="*/ 258841 h 1405733"/>
              <a:gd name="connsiteX2" fmla="*/ 586896 w 1124396"/>
              <a:gd name="connsiteY2" fmla="*/ 450274 h 1405733"/>
              <a:gd name="connsiteX3" fmla="*/ 713795 w 1124396"/>
              <a:gd name="connsiteY3" fmla="*/ 609351 h 1405733"/>
              <a:gd name="connsiteX4" fmla="*/ 851265 w 1124396"/>
              <a:gd name="connsiteY4" fmla="*/ 800786 h 1405733"/>
              <a:gd name="connsiteX5" fmla="*/ 991380 w 1124396"/>
              <a:gd name="connsiteY5" fmla="*/ 1054232 h 1405733"/>
              <a:gd name="connsiteX6" fmla="*/ 1124396 w 1124396"/>
              <a:gd name="connsiteY6" fmla="*/ 1405733 h 140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4396" h="1405733">
                <a:moveTo>
                  <a:pt x="0" y="0"/>
                </a:moveTo>
                <a:lnTo>
                  <a:pt x="375402" y="258841"/>
                </a:lnTo>
                <a:lnTo>
                  <a:pt x="586896" y="450274"/>
                </a:lnTo>
                <a:lnTo>
                  <a:pt x="713795" y="609351"/>
                </a:lnTo>
                <a:cubicBezTo>
                  <a:pt x="757857" y="667770"/>
                  <a:pt x="805001" y="726639"/>
                  <a:pt x="851265" y="800786"/>
                </a:cubicBezTo>
                <a:cubicBezTo>
                  <a:pt x="897529" y="874933"/>
                  <a:pt x="945858" y="953408"/>
                  <a:pt x="991380" y="1054232"/>
                </a:cubicBezTo>
                <a:cubicBezTo>
                  <a:pt x="1043070" y="1158652"/>
                  <a:pt x="1119764" y="1376254"/>
                  <a:pt x="1124396" y="1405733"/>
                </a:cubicBezTo>
              </a:path>
            </a:pathLst>
          </a:cu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Freeform: Shape 85"/>
          <p:cNvSpPr/>
          <p:nvPr/>
        </p:nvSpPr>
        <p:spPr>
          <a:xfrm>
            <a:off x="1978546" y="1724025"/>
            <a:ext cx="288975" cy="1255862"/>
          </a:xfrm>
          <a:custGeom>
            <a:avLst/>
            <a:gdLst>
              <a:gd name="connsiteX0" fmla="*/ 0 w 238658"/>
              <a:gd name="connsiteY0" fmla="*/ 0 h 1371851"/>
              <a:gd name="connsiteX1" fmla="*/ 219075 w 238658"/>
              <a:gd name="connsiteY1" fmla="*/ 1254919 h 1371851"/>
              <a:gd name="connsiteX2" fmla="*/ 214312 w 238658"/>
              <a:gd name="connsiteY2" fmla="*/ 1243013 h 1371851"/>
              <a:gd name="connsiteX0" fmla="*/ 0 w 238658"/>
              <a:gd name="connsiteY0" fmla="*/ 0 h 1371851"/>
              <a:gd name="connsiteX1" fmla="*/ 189449 w 238658"/>
              <a:gd name="connsiteY1" fmla="*/ 1089640 h 1371851"/>
              <a:gd name="connsiteX2" fmla="*/ 219075 w 238658"/>
              <a:gd name="connsiteY2" fmla="*/ 1254919 h 1371851"/>
              <a:gd name="connsiteX3" fmla="*/ 214312 w 238658"/>
              <a:gd name="connsiteY3" fmla="*/ 1243013 h 1371851"/>
              <a:gd name="connsiteX0" fmla="*/ 0 w 225861"/>
              <a:gd name="connsiteY0" fmla="*/ 0 h 1302787"/>
              <a:gd name="connsiteX1" fmla="*/ 191909 w 225861"/>
              <a:gd name="connsiteY1" fmla="*/ 1071349 h 1302787"/>
              <a:gd name="connsiteX2" fmla="*/ 219075 w 225861"/>
              <a:gd name="connsiteY2" fmla="*/ 1254919 h 1302787"/>
              <a:gd name="connsiteX3" fmla="*/ 214312 w 225861"/>
              <a:gd name="connsiteY3" fmla="*/ 1243013 h 1302787"/>
              <a:gd name="connsiteX0" fmla="*/ 54129 w 296709"/>
              <a:gd name="connsiteY0" fmla="*/ 0 h 1319257"/>
              <a:gd name="connsiteX1" fmla="*/ 0 w 296709"/>
              <a:gd name="connsiteY1" fmla="*/ 776074 h 1319257"/>
              <a:gd name="connsiteX2" fmla="*/ 273204 w 296709"/>
              <a:gd name="connsiteY2" fmla="*/ 1254919 h 1319257"/>
              <a:gd name="connsiteX3" fmla="*/ 268441 w 296709"/>
              <a:gd name="connsiteY3" fmla="*/ 1243013 h 1319257"/>
              <a:gd name="connsiteX0" fmla="*/ 56907 w 299487"/>
              <a:gd name="connsiteY0" fmla="*/ 0 h 1319257"/>
              <a:gd name="connsiteX1" fmla="*/ 2778 w 299487"/>
              <a:gd name="connsiteY1" fmla="*/ 776074 h 1319257"/>
              <a:gd name="connsiteX2" fmla="*/ 275982 w 299487"/>
              <a:gd name="connsiteY2" fmla="*/ 1254919 h 1319257"/>
              <a:gd name="connsiteX3" fmla="*/ 271219 w 299487"/>
              <a:gd name="connsiteY3" fmla="*/ 1243013 h 1319257"/>
              <a:gd name="connsiteX0" fmla="*/ 56907 w 299487"/>
              <a:gd name="connsiteY0" fmla="*/ 0 h 1319257"/>
              <a:gd name="connsiteX1" fmla="*/ 2778 w 299487"/>
              <a:gd name="connsiteY1" fmla="*/ 776074 h 1319257"/>
              <a:gd name="connsiteX2" fmla="*/ 275982 w 299487"/>
              <a:gd name="connsiteY2" fmla="*/ 1254919 h 1319257"/>
              <a:gd name="connsiteX3" fmla="*/ 271219 w 299487"/>
              <a:gd name="connsiteY3" fmla="*/ 1243013 h 1319257"/>
              <a:gd name="connsiteX0" fmla="*/ 56907 w 323627"/>
              <a:gd name="connsiteY0" fmla="*/ 0 h 1311770"/>
              <a:gd name="connsiteX1" fmla="*/ 2778 w 323627"/>
              <a:gd name="connsiteY1" fmla="*/ 776074 h 1311770"/>
              <a:gd name="connsiteX2" fmla="*/ 275982 w 323627"/>
              <a:gd name="connsiteY2" fmla="*/ 1254919 h 1311770"/>
              <a:gd name="connsiteX3" fmla="*/ 271219 w 323627"/>
              <a:gd name="connsiteY3" fmla="*/ 1243013 h 1311770"/>
              <a:gd name="connsiteX0" fmla="*/ 56907 w 275982"/>
              <a:gd name="connsiteY0" fmla="*/ 0 h 1254919"/>
              <a:gd name="connsiteX1" fmla="*/ 2778 w 275982"/>
              <a:gd name="connsiteY1" fmla="*/ 776074 h 1254919"/>
              <a:gd name="connsiteX2" fmla="*/ 275982 w 275982"/>
              <a:gd name="connsiteY2" fmla="*/ 1254919 h 1254919"/>
              <a:gd name="connsiteX0" fmla="*/ 56907 w 302578"/>
              <a:gd name="connsiteY0" fmla="*/ 0 h 1325279"/>
              <a:gd name="connsiteX1" fmla="*/ 2778 w 302578"/>
              <a:gd name="connsiteY1" fmla="*/ 776074 h 1325279"/>
              <a:gd name="connsiteX2" fmla="*/ 302578 w 302578"/>
              <a:gd name="connsiteY2" fmla="*/ 1325279 h 1325279"/>
              <a:gd name="connsiteX0" fmla="*/ 56907 w 302578"/>
              <a:gd name="connsiteY0" fmla="*/ 0 h 1325279"/>
              <a:gd name="connsiteX1" fmla="*/ 2778 w 302578"/>
              <a:gd name="connsiteY1" fmla="*/ 776074 h 1325279"/>
              <a:gd name="connsiteX2" fmla="*/ 302578 w 302578"/>
              <a:gd name="connsiteY2" fmla="*/ 1325279 h 132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578" h="1325279">
                <a:moveTo>
                  <a:pt x="56907" y="0"/>
                </a:moveTo>
                <a:cubicBezTo>
                  <a:pt x="38864" y="258691"/>
                  <a:pt x="-12423" y="527435"/>
                  <a:pt x="2778" y="776074"/>
                </a:cubicBezTo>
                <a:cubicBezTo>
                  <a:pt x="2721" y="985227"/>
                  <a:pt x="237891" y="1257507"/>
                  <a:pt x="302578" y="1325279"/>
                </a:cubicBezTo>
              </a:path>
            </a:pathLst>
          </a:custGeom>
          <a:noFill/>
          <a:ln w="698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76388" y="4215868"/>
            <a:ext cx="54539" cy="279447"/>
          </a:xfrm>
          <a:custGeom>
            <a:avLst/>
            <a:gdLst>
              <a:gd name="connsiteX0" fmla="*/ 44454 w 44454"/>
              <a:gd name="connsiteY0" fmla="*/ 260357 h 260357"/>
              <a:gd name="connsiteX1" fmla="*/ 4 w 44454"/>
              <a:gd name="connsiteY1" fmla="*/ 7 h 260357"/>
              <a:gd name="connsiteX2" fmla="*/ 44454 w 44454"/>
              <a:gd name="connsiteY2" fmla="*/ 260357 h 260357"/>
              <a:gd name="connsiteX0" fmla="*/ 44472 w 54349"/>
              <a:gd name="connsiteY0" fmla="*/ 260539 h 275929"/>
              <a:gd name="connsiteX1" fmla="*/ 22 w 54349"/>
              <a:gd name="connsiteY1" fmla="*/ 189 h 275929"/>
              <a:gd name="connsiteX2" fmla="*/ 50822 w 54349"/>
              <a:gd name="connsiteY2" fmla="*/ 219264 h 275929"/>
              <a:gd name="connsiteX3" fmla="*/ 44472 w 54349"/>
              <a:gd name="connsiteY3" fmla="*/ 260539 h 275929"/>
              <a:gd name="connsiteX0" fmla="*/ 44662 w 54539"/>
              <a:gd name="connsiteY0" fmla="*/ 264057 h 279447"/>
              <a:gd name="connsiteX1" fmla="*/ 212 w 54539"/>
              <a:gd name="connsiteY1" fmla="*/ 3707 h 279447"/>
              <a:gd name="connsiteX2" fmla="*/ 28787 w 54539"/>
              <a:gd name="connsiteY2" fmla="*/ 118007 h 279447"/>
              <a:gd name="connsiteX3" fmla="*/ 51012 w 54539"/>
              <a:gd name="connsiteY3" fmla="*/ 222782 h 279447"/>
              <a:gd name="connsiteX4" fmla="*/ 44662 w 54539"/>
              <a:gd name="connsiteY4" fmla="*/ 264057 h 27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39" h="279447">
                <a:moveTo>
                  <a:pt x="44662" y="264057"/>
                </a:moveTo>
                <a:cubicBezTo>
                  <a:pt x="36195" y="227545"/>
                  <a:pt x="2858" y="28049"/>
                  <a:pt x="212" y="3707"/>
                </a:cubicBezTo>
                <a:cubicBezTo>
                  <a:pt x="-2434" y="-20635"/>
                  <a:pt x="20320" y="81495"/>
                  <a:pt x="28787" y="118007"/>
                </a:cubicBezTo>
                <a:cubicBezTo>
                  <a:pt x="37254" y="154520"/>
                  <a:pt x="48366" y="199499"/>
                  <a:pt x="51012" y="222782"/>
                </a:cubicBezTo>
                <a:cubicBezTo>
                  <a:pt x="58420" y="266174"/>
                  <a:pt x="53129" y="300570"/>
                  <a:pt x="44662" y="264057"/>
                </a:cubicBezTo>
                <a:close/>
              </a:path>
            </a:pathLst>
          </a:custGeom>
          <a:solidFill>
            <a:srgbClr val="FF0000"/>
          </a:solidFill>
          <a:ln w="635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807669" y="1743075"/>
            <a:ext cx="335456" cy="1422400"/>
          </a:xfrm>
          <a:custGeom>
            <a:avLst/>
            <a:gdLst>
              <a:gd name="connsiteX0" fmla="*/ 0 w 288925"/>
              <a:gd name="connsiteY0" fmla="*/ 0 h 1422400"/>
              <a:gd name="connsiteX1" fmla="*/ 288925 w 288925"/>
              <a:gd name="connsiteY1" fmla="*/ 1422400 h 1422400"/>
              <a:gd name="connsiteX2" fmla="*/ 288925 w 288925"/>
              <a:gd name="connsiteY2" fmla="*/ 1422400 h 1422400"/>
              <a:gd name="connsiteX0" fmla="*/ 0 w 288925"/>
              <a:gd name="connsiteY0" fmla="*/ 0 h 1422400"/>
              <a:gd name="connsiteX1" fmla="*/ 139700 w 288925"/>
              <a:gd name="connsiteY1" fmla="*/ 704850 h 1422400"/>
              <a:gd name="connsiteX2" fmla="*/ 288925 w 288925"/>
              <a:gd name="connsiteY2" fmla="*/ 1422400 h 1422400"/>
              <a:gd name="connsiteX3" fmla="*/ 288925 w 288925"/>
              <a:gd name="connsiteY3" fmla="*/ 1422400 h 1422400"/>
              <a:gd name="connsiteX0" fmla="*/ 41275 w 330200"/>
              <a:gd name="connsiteY0" fmla="*/ 0 h 1422400"/>
              <a:gd name="connsiteX1" fmla="*/ 0 w 330200"/>
              <a:gd name="connsiteY1" fmla="*/ 873125 h 1422400"/>
              <a:gd name="connsiteX2" fmla="*/ 330200 w 330200"/>
              <a:gd name="connsiteY2" fmla="*/ 1422400 h 1422400"/>
              <a:gd name="connsiteX3" fmla="*/ 330200 w 330200"/>
              <a:gd name="connsiteY3" fmla="*/ 1422400 h 1422400"/>
              <a:gd name="connsiteX0" fmla="*/ 46531 w 335456"/>
              <a:gd name="connsiteY0" fmla="*/ 0 h 1422400"/>
              <a:gd name="connsiteX1" fmla="*/ 5256 w 335456"/>
              <a:gd name="connsiteY1" fmla="*/ 873125 h 1422400"/>
              <a:gd name="connsiteX2" fmla="*/ 335456 w 335456"/>
              <a:gd name="connsiteY2" fmla="*/ 1422400 h 1422400"/>
              <a:gd name="connsiteX3" fmla="*/ 335456 w 335456"/>
              <a:gd name="connsiteY3" fmla="*/ 1422400 h 1422400"/>
              <a:gd name="connsiteX0" fmla="*/ 46531 w 335456"/>
              <a:gd name="connsiteY0" fmla="*/ 0 h 1422400"/>
              <a:gd name="connsiteX1" fmla="*/ 5256 w 335456"/>
              <a:gd name="connsiteY1" fmla="*/ 873125 h 1422400"/>
              <a:gd name="connsiteX2" fmla="*/ 335456 w 335456"/>
              <a:gd name="connsiteY2" fmla="*/ 1422400 h 1422400"/>
              <a:gd name="connsiteX3" fmla="*/ 335456 w 335456"/>
              <a:gd name="connsiteY3" fmla="*/ 1422400 h 1422400"/>
              <a:gd name="connsiteX0" fmla="*/ 46531 w 335456"/>
              <a:gd name="connsiteY0" fmla="*/ 0 h 1422400"/>
              <a:gd name="connsiteX1" fmla="*/ 5256 w 335456"/>
              <a:gd name="connsiteY1" fmla="*/ 873125 h 1422400"/>
              <a:gd name="connsiteX2" fmla="*/ 335456 w 335456"/>
              <a:gd name="connsiteY2" fmla="*/ 1422400 h 1422400"/>
              <a:gd name="connsiteX3" fmla="*/ 335456 w 335456"/>
              <a:gd name="connsiteY3" fmla="*/ 142240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456" h="1422400">
                <a:moveTo>
                  <a:pt x="46531" y="0"/>
                </a:moveTo>
                <a:cubicBezTo>
                  <a:pt x="32773" y="291042"/>
                  <a:pt x="-15911" y="369358"/>
                  <a:pt x="5256" y="873125"/>
                </a:cubicBezTo>
                <a:cubicBezTo>
                  <a:pt x="26423" y="1132417"/>
                  <a:pt x="231739" y="1312333"/>
                  <a:pt x="335456" y="1422400"/>
                </a:cubicBezTo>
                <a:lnTo>
                  <a:pt x="335456" y="1422400"/>
                </a:lnTo>
              </a:path>
            </a:pathLst>
          </a:custGeom>
          <a:noFill/>
          <a:ln w="69850">
            <a:solidFill>
              <a:srgbClr val="EA761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159000" y="3171825"/>
            <a:ext cx="654050" cy="1120775"/>
          </a:xfrm>
          <a:custGeom>
            <a:avLst/>
            <a:gdLst>
              <a:gd name="connsiteX0" fmla="*/ 654050 w 654050"/>
              <a:gd name="connsiteY0" fmla="*/ 1120775 h 1120775"/>
              <a:gd name="connsiteX1" fmla="*/ 0 w 654050"/>
              <a:gd name="connsiteY1" fmla="*/ 0 h 1120775"/>
              <a:gd name="connsiteX2" fmla="*/ 0 w 654050"/>
              <a:gd name="connsiteY2" fmla="*/ 0 h 1120775"/>
              <a:gd name="connsiteX0" fmla="*/ 654050 w 654050"/>
              <a:gd name="connsiteY0" fmla="*/ 1120775 h 1120775"/>
              <a:gd name="connsiteX1" fmla="*/ 295275 w 654050"/>
              <a:gd name="connsiteY1" fmla="*/ 514350 h 1120775"/>
              <a:gd name="connsiteX2" fmla="*/ 0 w 654050"/>
              <a:gd name="connsiteY2" fmla="*/ 0 h 1120775"/>
              <a:gd name="connsiteX3" fmla="*/ 0 w 654050"/>
              <a:gd name="connsiteY3" fmla="*/ 0 h 1120775"/>
              <a:gd name="connsiteX0" fmla="*/ 654050 w 654050"/>
              <a:gd name="connsiteY0" fmla="*/ 1120775 h 1120775"/>
              <a:gd name="connsiteX1" fmla="*/ 523875 w 654050"/>
              <a:gd name="connsiteY1" fmla="*/ 352425 h 1120775"/>
              <a:gd name="connsiteX2" fmla="*/ 0 w 654050"/>
              <a:gd name="connsiteY2" fmla="*/ 0 h 1120775"/>
              <a:gd name="connsiteX3" fmla="*/ 0 w 654050"/>
              <a:gd name="connsiteY3" fmla="*/ 0 h 1120775"/>
              <a:gd name="connsiteX0" fmla="*/ 654050 w 654050"/>
              <a:gd name="connsiteY0" fmla="*/ 1120775 h 1120775"/>
              <a:gd name="connsiteX1" fmla="*/ 523875 w 654050"/>
              <a:gd name="connsiteY1" fmla="*/ 352425 h 1120775"/>
              <a:gd name="connsiteX2" fmla="*/ 0 w 654050"/>
              <a:gd name="connsiteY2" fmla="*/ 0 h 1120775"/>
              <a:gd name="connsiteX3" fmla="*/ 0 w 654050"/>
              <a:gd name="connsiteY3" fmla="*/ 0 h 1120775"/>
              <a:gd name="connsiteX0" fmla="*/ 654050 w 654050"/>
              <a:gd name="connsiteY0" fmla="*/ 1120775 h 1120775"/>
              <a:gd name="connsiteX1" fmla="*/ 523875 w 654050"/>
              <a:gd name="connsiteY1" fmla="*/ 352425 h 1120775"/>
              <a:gd name="connsiteX2" fmla="*/ 0 w 654050"/>
              <a:gd name="connsiteY2" fmla="*/ 0 h 1120775"/>
              <a:gd name="connsiteX3" fmla="*/ 0 w 654050"/>
              <a:gd name="connsiteY3" fmla="*/ 0 h 1120775"/>
              <a:gd name="connsiteX0" fmla="*/ 654050 w 654050"/>
              <a:gd name="connsiteY0" fmla="*/ 1120775 h 1120775"/>
              <a:gd name="connsiteX1" fmla="*/ 523875 w 654050"/>
              <a:gd name="connsiteY1" fmla="*/ 352425 h 1120775"/>
              <a:gd name="connsiteX2" fmla="*/ 0 w 654050"/>
              <a:gd name="connsiteY2" fmla="*/ 0 h 1120775"/>
              <a:gd name="connsiteX3" fmla="*/ 0 w 654050"/>
              <a:gd name="connsiteY3" fmla="*/ 0 h 1120775"/>
              <a:gd name="connsiteX0" fmla="*/ 654050 w 654050"/>
              <a:gd name="connsiteY0" fmla="*/ 1120775 h 1120775"/>
              <a:gd name="connsiteX1" fmla="*/ 514350 w 654050"/>
              <a:gd name="connsiteY1" fmla="*/ 352425 h 1120775"/>
              <a:gd name="connsiteX2" fmla="*/ 0 w 654050"/>
              <a:gd name="connsiteY2" fmla="*/ 0 h 1120775"/>
              <a:gd name="connsiteX3" fmla="*/ 0 w 654050"/>
              <a:gd name="connsiteY3" fmla="*/ 0 h 1120775"/>
              <a:gd name="connsiteX0" fmla="*/ 654050 w 654050"/>
              <a:gd name="connsiteY0" fmla="*/ 1120775 h 1120775"/>
              <a:gd name="connsiteX1" fmla="*/ 514350 w 654050"/>
              <a:gd name="connsiteY1" fmla="*/ 352425 h 1120775"/>
              <a:gd name="connsiteX2" fmla="*/ 0 w 654050"/>
              <a:gd name="connsiteY2" fmla="*/ 0 h 1120775"/>
              <a:gd name="connsiteX3" fmla="*/ 0 w 654050"/>
              <a:gd name="connsiteY3" fmla="*/ 0 h 1120775"/>
              <a:gd name="connsiteX0" fmla="*/ 654050 w 654050"/>
              <a:gd name="connsiteY0" fmla="*/ 1120775 h 1120775"/>
              <a:gd name="connsiteX1" fmla="*/ 514350 w 654050"/>
              <a:gd name="connsiteY1" fmla="*/ 352425 h 1120775"/>
              <a:gd name="connsiteX2" fmla="*/ 0 w 654050"/>
              <a:gd name="connsiteY2" fmla="*/ 0 h 1120775"/>
              <a:gd name="connsiteX3" fmla="*/ 0 w 654050"/>
              <a:gd name="connsiteY3" fmla="*/ 0 h 112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050" h="1120775">
                <a:moveTo>
                  <a:pt x="654050" y="1120775"/>
                </a:moveTo>
                <a:cubicBezTo>
                  <a:pt x="626533" y="861483"/>
                  <a:pt x="656167" y="605367"/>
                  <a:pt x="514350" y="352425"/>
                </a:cubicBezTo>
                <a:cubicBezTo>
                  <a:pt x="438150" y="244475"/>
                  <a:pt x="85725" y="58737"/>
                  <a:pt x="0" y="0"/>
                </a:cubicBezTo>
                <a:lnTo>
                  <a:pt x="0" y="0"/>
                </a:lnTo>
              </a:path>
            </a:pathLst>
          </a:custGeom>
          <a:noFill/>
          <a:ln w="73025">
            <a:solidFill>
              <a:srgbClr val="EA7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813050" y="4324350"/>
            <a:ext cx="22225" cy="66675"/>
          </a:xfrm>
          <a:prstGeom prst="line">
            <a:avLst/>
          </a:prstGeom>
          <a:ln w="63500">
            <a:solidFill>
              <a:srgbClr val="EA7616">
                <a:alpha val="9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4361887" y="4025900"/>
            <a:ext cx="6350" cy="266700"/>
          </a:xfrm>
          <a:custGeom>
            <a:avLst/>
            <a:gdLst>
              <a:gd name="connsiteX0" fmla="*/ 0 w 6350"/>
              <a:gd name="connsiteY0" fmla="*/ 266700 h 266700"/>
              <a:gd name="connsiteX1" fmla="*/ 6350 w 6350"/>
              <a:gd name="connsiteY1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266700">
                <a:moveTo>
                  <a:pt x="0" y="266700"/>
                </a:moveTo>
                <a:lnTo>
                  <a:pt x="6350" y="0"/>
                </a:lnTo>
              </a:path>
            </a:pathLst>
          </a:custGeom>
          <a:noFill/>
          <a:ln w="63500">
            <a:solidFill>
              <a:srgbClr val="EA761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489960" y="1386840"/>
            <a:ext cx="889884" cy="2617470"/>
          </a:xfrm>
          <a:custGeom>
            <a:avLst/>
            <a:gdLst>
              <a:gd name="connsiteX0" fmla="*/ 0 w 883920"/>
              <a:gd name="connsiteY0" fmla="*/ 0 h 2617470"/>
              <a:gd name="connsiteX1" fmla="*/ 883920 w 883920"/>
              <a:gd name="connsiteY1" fmla="*/ 2617470 h 2617470"/>
              <a:gd name="connsiteX0" fmla="*/ 0 w 883920"/>
              <a:gd name="connsiteY0" fmla="*/ 0 h 2617470"/>
              <a:gd name="connsiteX1" fmla="*/ 609600 w 883920"/>
              <a:gd name="connsiteY1" fmla="*/ 1794510 h 2617470"/>
              <a:gd name="connsiteX2" fmla="*/ 883920 w 883920"/>
              <a:gd name="connsiteY2" fmla="*/ 2617470 h 2617470"/>
              <a:gd name="connsiteX0" fmla="*/ 0 w 883920"/>
              <a:gd name="connsiteY0" fmla="*/ 0 h 2617470"/>
              <a:gd name="connsiteX1" fmla="*/ 609600 w 883920"/>
              <a:gd name="connsiteY1" fmla="*/ 1794510 h 2617470"/>
              <a:gd name="connsiteX2" fmla="*/ 883920 w 883920"/>
              <a:gd name="connsiteY2" fmla="*/ 2617470 h 2617470"/>
              <a:gd name="connsiteX0" fmla="*/ 0 w 883920"/>
              <a:gd name="connsiteY0" fmla="*/ 0 h 2617470"/>
              <a:gd name="connsiteX1" fmla="*/ 304800 w 883920"/>
              <a:gd name="connsiteY1" fmla="*/ 788670 h 2617470"/>
              <a:gd name="connsiteX2" fmla="*/ 609600 w 883920"/>
              <a:gd name="connsiteY2" fmla="*/ 1794510 h 2617470"/>
              <a:gd name="connsiteX3" fmla="*/ 883920 w 883920"/>
              <a:gd name="connsiteY3" fmla="*/ 2617470 h 2617470"/>
              <a:gd name="connsiteX0" fmla="*/ 0 w 883920"/>
              <a:gd name="connsiteY0" fmla="*/ 0 h 2617470"/>
              <a:gd name="connsiteX1" fmla="*/ 285750 w 883920"/>
              <a:gd name="connsiteY1" fmla="*/ 861060 h 2617470"/>
              <a:gd name="connsiteX2" fmla="*/ 609600 w 883920"/>
              <a:gd name="connsiteY2" fmla="*/ 1794510 h 2617470"/>
              <a:gd name="connsiteX3" fmla="*/ 883920 w 883920"/>
              <a:gd name="connsiteY3" fmla="*/ 2617470 h 2617470"/>
              <a:gd name="connsiteX0" fmla="*/ 0 w 883920"/>
              <a:gd name="connsiteY0" fmla="*/ 0 h 2617470"/>
              <a:gd name="connsiteX1" fmla="*/ 285750 w 883920"/>
              <a:gd name="connsiteY1" fmla="*/ 861060 h 2617470"/>
              <a:gd name="connsiteX2" fmla="*/ 609600 w 883920"/>
              <a:gd name="connsiteY2" fmla="*/ 1794510 h 2617470"/>
              <a:gd name="connsiteX3" fmla="*/ 883920 w 883920"/>
              <a:gd name="connsiteY3" fmla="*/ 2617470 h 2617470"/>
              <a:gd name="connsiteX0" fmla="*/ 0 w 883920"/>
              <a:gd name="connsiteY0" fmla="*/ 0 h 2617470"/>
              <a:gd name="connsiteX1" fmla="*/ 285750 w 883920"/>
              <a:gd name="connsiteY1" fmla="*/ 861060 h 2617470"/>
              <a:gd name="connsiteX2" fmla="*/ 883920 w 883920"/>
              <a:gd name="connsiteY2" fmla="*/ 2617470 h 2617470"/>
              <a:gd name="connsiteX0" fmla="*/ 0 w 883920"/>
              <a:gd name="connsiteY0" fmla="*/ 0 h 2617470"/>
              <a:gd name="connsiteX1" fmla="*/ 285750 w 883920"/>
              <a:gd name="connsiteY1" fmla="*/ 861060 h 2617470"/>
              <a:gd name="connsiteX2" fmla="*/ 632460 w 883920"/>
              <a:gd name="connsiteY2" fmla="*/ 1882140 h 2617470"/>
              <a:gd name="connsiteX3" fmla="*/ 883920 w 883920"/>
              <a:gd name="connsiteY3" fmla="*/ 2617470 h 2617470"/>
              <a:gd name="connsiteX0" fmla="*/ 0 w 890770"/>
              <a:gd name="connsiteY0" fmla="*/ 0 h 2617470"/>
              <a:gd name="connsiteX1" fmla="*/ 285750 w 890770"/>
              <a:gd name="connsiteY1" fmla="*/ 861060 h 2617470"/>
              <a:gd name="connsiteX2" fmla="*/ 845820 w 890770"/>
              <a:gd name="connsiteY2" fmla="*/ 1840230 h 2617470"/>
              <a:gd name="connsiteX3" fmla="*/ 883920 w 890770"/>
              <a:gd name="connsiteY3" fmla="*/ 2617470 h 2617470"/>
              <a:gd name="connsiteX0" fmla="*/ 0 w 883920"/>
              <a:gd name="connsiteY0" fmla="*/ 0 h 2617470"/>
              <a:gd name="connsiteX1" fmla="*/ 285750 w 883920"/>
              <a:gd name="connsiteY1" fmla="*/ 861060 h 2617470"/>
              <a:gd name="connsiteX2" fmla="*/ 845820 w 883920"/>
              <a:gd name="connsiteY2" fmla="*/ 1840230 h 2617470"/>
              <a:gd name="connsiteX3" fmla="*/ 883920 w 883920"/>
              <a:gd name="connsiteY3" fmla="*/ 2617470 h 2617470"/>
              <a:gd name="connsiteX0" fmla="*/ 0 w 883920"/>
              <a:gd name="connsiteY0" fmla="*/ 0 h 2617470"/>
              <a:gd name="connsiteX1" fmla="*/ 285750 w 883920"/>
              <a:gd name="connsiteY1" fmla="*/ 861060 h 2617470"/>
              <a:gd name="connsiteX2" fmla="*/ 845820 w 883920"/>
              <a:gd name="connsiteY2" fmla="*/ 1840230 h 2617470"/>
              <a:gd name="connsiteX3" fmla="*/ 883920 w 883920"/>
              <a:gd name="connsiteY3" fmla="*/ 2617470 h 2617470"/>
              <a:gd name="connsiteX0" fmla="*/ 0 w 931370"/>
              <a:gd name="connsiteY0" fmla="*/ 0 h 2617470"/>
              <a:gd name="connsiteX1" fmla="*/ 285750 w 931370"/>
              <a:gd name="connsiteY1" fmla="*/ 861060 h 2617470"/>
              <a:gd name="connsiteX2" fmla="*/ 845820 w 931370"/>
              <a:gd name="connsiteY2" fmla="*/ 1840230 h 2617470"/>
              <a:gd name="connsiteX3" fmla="*/ 883920 w 931370"/>
              <a:gd name="connsiteY3" fmla="*/ 2617470 h 2617470"/>
              <a:gd name="connsiteX0" fmla="*/ 0 w 883920"/>
              <a:gd name="connsiteY0" fmla="*/ 0 h 2617470"/>
              <a:gd name="connsiteX1" fmla="*/ 285750 w 883920"/>
              <a:gd name="connsiteY1" fmla="*/ 861060 h 2617470"/>
              <a:gd name="connsiteX2" fmla="*/ 845820 w 883920"/>
              <a:gd name="connsiteY2" fmla="*/ 1840230 h 2617470"/>
              <a:gd name="connsiteX3" fmla="*/ 883920 w 883920"/>
              <a:gd name="connsiteY3" fmla="*/ 2617470 h 2617470"/>
              <a:gd name="connsiteX0" fmla="*/ 0 w 889884"/>
              <a:gd name="connsiteY0" fmla="*/ 0 h 2617470"/>
              <a:gd name="connsiteX1" fmla="*/ 285750 w 889884"/>
              <a:gd name="connsiteY1" fmla="*/ 861060 h 2617470"/>
              <a:gd name="connsiteX2" fmla="*/ 845820 w 889884"/>
              <a:gd name="connsiteY2" fmla="*/ 1840230 h 2617470"/>
              <a:gd name="connsiteX3" fmla="*/ 883920 w 889884"/>
              <a:gd name="connsiteY3" fmla="*/ 2617470 h 261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884" h="2617470">
                <a:moveTo>
                  <a:pt x="0" y="0"/>
                </a:moveTo>
                <a:cubicBezTo>
                  <a:pt x="50800" y="131445"/>
                  <a:pt x="172720" y="565785"/>
                  <a:pt x="285750" y="861060"/>
                </a:cubicBezTo>
                <a:cubicBezTo>
                  <a:pt x="391160" y="1174750"/>
                  <a:pt x="700405" y="1547495"/>
                  <a:pt x="845820" y="1840230"/>
                </a:cubicBezTo>
                <a:cubicBezTo>
                  <a:pt x="926465" y="1980565"/>
                  <a:pt x="868680" y="2479675"/>
                  <a:pt x="883920" y="2617470"/>
                </a:cubicBezTo>
              </a:path>
            </a:pathLst>
          </a:custGeom>
          <a:noFill/>
          <a:ln w="63500">
            <a:solidFill>
              <a:srgbClr val="EA7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303270" y="1432560"/>
            <a:ext cx="872490" cy="2571750"/>
          </a:xfrm>
          <a:custGeom>
            <a:avLst/>
            <a:gdLst>
              <a:gd name="connsiteX0" fmla="*/ 0 w 872490"/>
              <a:gd name="connsiteY0" fmla="*/ 0 h 2571750"/>
              <a:gd name="connsiteX1" fmla="*/ 567690 w 872490"/>
              <a:gd name="connsiteY1" fmla="*/ 1306830 h 2571750"/>
              <a:gd name="connsiteX2" fmla="*/ 872490 w 872490"/>
              <a:gd name="connsiteY2" fmla="*/ 2571750 h 2571750"/>
              <a:gd name="connsiteX0" fmla="*/ 0 w 872490"/>
              <a:gd name="connsiteY0" fmla="*/ 0 h 2571750"/>
              <a:gd name="connsiteX1" fmla="*/ 567690 w 872490"/>
              <a:gd name="connsiteY1" fmla="*/ 1306830 h 2571750"/>
              <a:gd name="connsiteX2" fmla="*/ 872490 w 872490"/>
              <a:gd name="connsiteY2" fmla="*/ 2571750 h 2571750"/>
              <a:gd name="connsiteX0" fmla="*/ 0 w 872490"/>
              <a:gd name="connsiteY0" fmla="*/ 0 h 2571750"/>
              <a:gd name="connsiteX1" fmla="*/ 567690 w 872490"/>
              <a:gd name="connsiteY1" fmla="*/ 1306830 h 2571750"/>
              <a:gd name="connsiteX2" fmla="*/ 872490 w 872490"/>
              <a:gd name="connsiteY2" fmla="*/ 2571750 h 2571750"/>
              <a:gd name="connsiteX0" fmla="*/ 0 w 872490"/>
              <a:gd name="connsiteY0" fmla="*/ 0 h 2571750"/>
              <a:gd name="connsiteX1" fmla="*/ 567690 w 872490"/>
              <a:gd name="connsiteY1" fmla="*/ 1306830 h 2571750"/>
              <a:gd name="connsiteX2" fmla="*/ 872490 w 872490"/>
              <a:gd name="connsiteY2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2490" h="2571750">
                <a:moveTo>
                  <a:pt x="0" y="0"/>
                </a:moveTo>
                <a:cubicBezTo>
                  <a:pt x="188277" y="439102"/>
                  <a:pt x="357505" y="904875"/>
                  <a:pt x="567690" y="1306830"/>
                </a:cubicBezTo>
                <a:cubicBezTo>
                  <a:pt x="777875" y="1708785"/>
                  <a:pt x="857567" y="2153602"/>
                  <a:pt x="872490" y="2571750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638158" y="1462614"/>
            <a:ext cx="1235404" cy="2232476"/>
          </a:xfrm>
          <a:custGeom>
            <a:avLst/>
            <a:gdLst>
              <a:gd name="connsiteX0" fmla="*/ 446837 w 1252502"/>
              <a:gd name="connsiteY0" fmla="*/ 1159935 h 1969959"/>
              <a:gd name="connsiteX1" fmla="*/ 134417 w 1252502"/>
              <a:gd name="connsiteY1" fmla="*/ 698925 h 1969959"/>
              <a:gd name="connsiteX2" fmla="*/ 16307 w 1252502"/>
              <a:gd name="connsiteY2" fmla="*/ 93135 h 1969959"/>
              <a:gd name="connsiteX3" fmla="*/ 473507 w 1252502"/>
              <a:gd name="connsiteY3" fmla="*/ 77895 h 1969959"/>
              <a:gd name="connsiteX4" fmla="*/ 926897 w 1252502"/>
              <a:gd name="connsiteY4" fmla="*/ 824655 h 1969959"/>
              <a:gd name="connsiteX5" fmla="*/ 1250747 w 1252502"/>
              <a:gd name="connsiteY5" fmla="*/ 1720005 h 1969959"/>
              <a:gd name="connsiteX6" fmla="*/ 785927 w 1252502"/>
              <a:gd name="connsiteY6" fmla="*/ 1956225 h 1969959"/>
              <a:gd name="connsiteX7" fmla="*/ 542087 w 1252502"/>
              <a:gd name="connsiteY7" fmla="*/ 1407585 h 1969959"/>
              <a:gd name="connsiteX8" fmla="*/ 446837 w 1252502"/>
              <a:gd name="connsiteY8" fmla="*/ 1159935 h 1969959"/>
              <a:gd name="connsiteX0" fmla="*/ 446837 w 1255791"/>
              <a:gd name="connsiteY0" fmla="*/ 1159935 h 2056959"/>
              <a:gd name="connsiteX1" fmla="*/ 134417 w 1255791"/>
              <a:gd name="connsiteY1" fmla="*/ 698925 h 2056959"/>
              <a:gd name="connsiteX2" fmla="*/ 16307 w 1255791"/>
              <a:gd name="connsiteY2" fmla="*/ 93135 h 2056959"/>
              <a:gd name="connsiteX3" fmla="*/ 473507 w 1255791"/>
              <a:gd name="connsiteY3" fmla="*/ 77895 h 2056959"/>
              <a:gd name="connsiteX4" fmla="*/ 926897 w 1255791"/>
              <a:gd name="connsiteY4" fmla="*/ 824655 h 2056959"/>
              <a:gd name="connsiteX5" fmla="*/ 1250747 w 1255791"/>
              <a:gd name="connsiteY5" fmla="*/ 1720005 h 2056959"/>
              <a:gd name="connsiteX6" fmla="*/ 785927 w 1255791"/>
              <a:gd name="connsiteY6" fmla="*/ 1956225 h 2056959"/>
              <a:gd name="connsiteX7" fmla="*/ 542087 w 1255791"/>
              <a:gd name="connsiteY7" fmla="*/ 1407585 h 2056959"/>
              <a:gd name="connsiteX8" fmla="*/ 446837 w 1255791"/>
              <a:gd name="connsiteY8" fmla="*/ 1159935 h 2056959"/>
              <a:gd name="connsiteX0" fmla="*/ 446837 w 1255791"/>
              <a:gd name="connsiteY0" fmla="*/ 1159935 h 2129399"/>
              <a:gd name="connsiteX1" fmla="*/ 134417 w 1255791"/>
              <a:gd name="connsiteY1" fmla="*/ 698925 h 2129399"/>
              <a:gd name="connsiteX2" fmla="*/ 16307 w 1255791"/>
              <a:gd name="connsiteY2" fmla="*/ 93135 h 2129399"/>
              <a:gd name="connsiteX3" fmla="*/ 473507 w 1255791"/>
              <a:gd name="connsiteY3" fmla="*/ 77895 h 2129399"/>
              <a:gd name="connsiteX4" fmla="*/ 926897 w 1255791"/>
              <a:gd name="connsiteY4" fmla="*/ 824655 h 2129399"/>
              <a:gd name="connsiteX5" fmla="*/ 1250747 w 1255791"/>
              <a:gd name="connsiteY5" fmla="*/ 1720005 h 2129399"/>
              <a:gd name="connsiteX6" fmla="*/ 785927 w 1255791"/>
              <a:gd name="connsiteY6" fmla="*/ 1956225 h 2129399"/>
              <a:gd name="connsiteX7" fmla="*/ 542087 w 1255791"/>
              <a:gd name="connsiteY7" fmla="*/ 1407585 h 2129399"/>
              <a:gd name="connsiteX8" fmla="*/ 446837 w 1255791"/>
              <a:gd name="connsiteY8" fmla="*/ 1159935 h 2129399"/>
              <a:gd name="connsiteX0" fmla="*/ 446837 w 1255791"/>
              <a:gd name="connsiteY0" fmla="*/ 1159935 h 2129399"/>
              <a:gd name="connsiteX1" fmla="*/ 134417 w 1255791"/>
              <a:gd name="connsiteY1" fmla="*/ 698925 h 2129399"/>
              <a:gd name="connsiteX2" fmla="*/ 16307 w 1255791"/>
              <a:gd name="connsiteY2" fmla="*/ 93135 h 2129399"/>
              <a:gd name="connsiteX3" fmla="*/ 473507 w 1255791"/>
              <a:gd name="connsiteY3" fmla="*/ 77895 h 2129399"/>
              <a:gd name="connsiteX4" fmla="*/ 926897 w 1255791"/>
              <a:gd name="connsiteY4" fmla="*/ 824655 h 2129399"/>
              <a:gd name="connsiteX5" fmla="*/ 1250747 w 1255791"/>
              <a:gd name="connsiteY5" fmla="*/ 1720005 h 2129399"/>
              <a:gd name="connsiteX6" fmla="*/ 785927 w 1255791"/>
              <a:gd name="connsiteY6" fmla="*/ 1956225 h 2129399"/>
              <a:gd name="connsiteX7" fmla="*/ 542087 w 1255791"/>
              <a:gd name="connsiteY7" fmla="*/ 1407585 h 2129399"/>
              <a:gd name="connsiteX8" fmla="*/ 446837 w 1255791"/>
              <a:gd name="connsiteY8" fmla="*/ 1159935 h 2129399"/>
              <a:gd name="connsiteX0" fmla="*/ 446837 w 1255791"/>
              <a:gd name="connsiteY0" fmla="*/ 1159935 h 2129399"/>
              <a:gd name="connsiteX1" fmla="*/ 134417 w 1255791"/>
              <a:gd name="connsiteY1" fmla="*/ 698925 h 2129399"/>
              <a:gd name="connsiteX2" fmla="*/ 16307 w 1255791"/>
              <a:gd name="connsiteY2" fmla="*/ 93135 h 2129399"/>
              <a:gd name="connsiteX3" fmla="*/ 473507 w 1255791"/>
              <a:gd name="connsiteY3" fmla="*/ 77895 h 2129399"/>
              <a:gd name="connsiteX4" fmla="*/ 926897 w 1255791"/>
              <a:gd name="connsiteY4" fmla="*/ 824655 h 2129399"/>
              <a:gd name="connsiteX5" fmla="*/ 1250747 w 1255791"/>
              <a:gd name="connsiteY5" fmla="*/ 1720005 h 2129399"/>
              <a:gd name="connsiteX6" fmla="*/ 785927 w 1255791"/>
              <a:gd name="connsiteY6" fmla="*/ 1956225 h 2129399"/>
              <a:gd name="connsiteX7" fmla="*/ 542087 w 1255791"/>
              <a:gd name="connsiteY7" fmla="*/ 1407585 h 2129399"/>
              <a:gd name="connsiteX8" fmla="*/ 446837 w 1255791"/>
              <a:gd name="connsiteY8" fmla="*/ 1159935 h 2129399"/>
              <a:gd name="connsiteX0" fmla="*/ 446837 w 1255791"/>
              <a:gd name="connsiteY0" fmla="*/ 1159935 h 2129399"/>
              <a:gd name="connsiteX1" fmla="*/ 134417 w 1255791"/>
              <a:gd name="connsiteY1" fmla="*/ 698925 h 2129399"/>
              <a:gd name="connsiteX2" fmla="*/ 16307 w 1255791"/>
              <a:gd name="connsiteY2" fmla="*/ 93135 h 2129399"/>
              <a:gd name="connsiteX3" fmla="*/ 473507 w 1255791"/>
              <a:gd name="connsiteY3" fmla="*/ 77895 h 2129399"/>
              <a:gd name="connsiteX4" fmla="*/ 926897 w 1255791"/>
              <a:gd name="connsiteY4" fmla="*/ 824655 h 2129399"/>
              <a:gd name="connsiteX5" fmla="*/ 1250747 w 1255791"/>
              <a:gd name="connsiteY5" fmla="*/ 1720005 h 2129399"/>
              <a:gd name="connsiteX6" fmla="*/ 785927 w 1255791"/>
              <a:gd name="connsiteY6" fmla="*/ 1956225 h 2129399"/>
              <a:gd name="connsiteX7" fmla="*/ 542087 w 1255791"/>
              <a:gd name="connsiteY7" fmla="*/ 1407585 h 2129399"/>
              <a:gd name="connsiteX8" fmla="*/ 446837 w 1255791"/>
              <a:gd name="connsiteY8" fmla="*/ 1159935 h 2129399"/>
              <a:gd name="connsiteX0" fmla="*/ 446837 w 1255791"/>
              <a:gd name="connsiteY0" fmla="*/ 1159935 h 2129399"/>
              <a:gd name="connsiteX1" fmla="*/ 134417 w 1255791"/>
              <a:gd name="connsiteY1" fmla="*/ 698925 h 2129399"/>
              <a:gd name="connsiteX2" fmla="*/ 16307 w 1255791"/>
              <a:gd name="connsiteY2" fmla="*/ 93135 h 2129399"/>
              <a:gd name="connsiteX3" fmla="*/ 473507 w 1255791"/>
              <a:gd name="connsiteY3" fmla="*/ 77895 h 2129399"/>
              <a:gd name="connsiteX4" fmla="*/ 926897 w 1255791"/>
              <a:gd name="connsiteY4" fmla="*/ 824655 h 2129399"/>
              <a:gd name="connsiteX5" fmla="*/ 1250747 w 1255791"/>
              <a:gd name="connsiteY5" fmla="*/ 1720005 h 2129399"/>
              <a:gd name="connsiteX6" fmla="*/ 785927 w 1255791"/>
              <a:gd name="connsiteY6" fmla="*/ 1956225 h 2129399"/>
              <a:gd name="connsiteX7" fmla="*/ 542087 w 1255791"/>
              <a:gd name="connsiteY7" fmla="*/ 1407585 h 2129399"/>
              <a:gd name="connsiteX8" fmla="*/ 446837 w 1255791"/>
              <a:gd name="connsiteY8" fmla="*/ 1159935 h 2129399"/>
              <a:gd name="connsiteX0" fmla="*/ 446837 w 1255791"/>
              <a:gd name="connsiteY0" fmla="*/ 1159935 h 2129399"/>
              <a:gd name="connsiteX1" fmla="*/ 134417 w 1255791"/>
              <a:gd name="connsiteY1" fmla="*/ 698925 h 2129399"/>
              <a:gd name="connsiteX2" fmla="*/ 16307 w 1255791"/>
              <a:gd name="connsiteY2" fmla="*/ 93135 h 2129399"/>
              <a:gd name="connsiteX3" fmla="*/ 473507 w 1255791"/>
              <a:gd name="connsiteY3" fmla="*/ 77895 h 2129399"/>
              <a:gd name="connsiteX4" fmla="*/ 926897 w 1255791"/>
              <a:gd name="connsiteY4" fmla="*/ 824655 h 2129399"/>
              <a:gd name="connsiteX5" fmla="*/ 1250747 w 1255791"/>
              <a:gd name="connsiteY5" fmla="*/ 1720005 h 2129399"/>
              <a:gd name="connsiteX6" fmla="*/ 785927 w 1255791"/>
              <a:gd name="connsiteY6" fmla="*/ 1956225 h 2129399"/>
              <a:gd name="connsiteX7" fmla="*/ 542087 w 1255791"/>
              <a:gd name="connsiteY7" fmla="*/ 1407585 h 2129399"/>
              <a:gd name="connsiteX8" fmla="*/ 446837 w 1255791"/>
              <a:gd name="connsiteY8" fmla="*/ 1159935 h 2129399"/>
              <a:gd name="connsiteX0" fmla="*/ 446837 w 1255791"/>
              <a:gd name="connsiteY0" fmla="*/ 1159935 h 2129399"/>
              <a:gd name="connsiteX1" fmla="*/ 134417 w 1255791"/>
              <a:gd name="connsiteY1" fmla="*/ 698925 h 2129399"/>
              <a:gd name="connsiteX2" fmla="*/ 16307 w 1255791"/>
              <a:gd name="connsiteY2" fmla="*/ 93135 h 2129399"/>
              <a:gd name="connsiteX3" fmla="*/ 473507 w 1255791"/>
              <a:gd name="connsiteY3" fmla="*/ 77895 h 2129399"/>
              <a:gd name="connsiteX4" fmla="*/ 926897 w 1255791"/>
              <a:gd name="connsiteY4" fmla="*/ 824655 h 2129399"/>
              <a:gd name="connsiteX5" fmla="*/ 1250747 w 1255791"/>
              <a:gd name="connsiteY5" fmla="*/ 1720005 h 2129399"/>
              <a:gd name="connsiteX6" fmla="*/ 785927 w 1255791"/>
              <a:gd name="connsiteY6" fmla="*/ 1956225 h 2129399"/>
              <a:gd name="connsiteX7" fmla="*/ 542087 w 1255791"/>
              <a:gd name="connsiteY7" fmla="*/ 1407585 h 2129399"/>
              <a:gd name="connsiteX8" fmla="*/ 446837 w 1255791"/>
              <a:gd name="connsiteY8" fmla="*/ 1159935 h 2129399"/>
              <a:gd name="connsiteX0" fmla="*/ 451368 w 1260322"/>
              <a:gd name="connsiteY0" fmla="*/ 1159935 h 2129399"/>
              <a:gd name="connsiteX1" fmla="*/ 138948 w 1260322"/>
              <a:gd name="connsiteY1" fmla="*/ 698925 h 2129399"/>
              <a:gd name="connsiteX2" fmla="*/ 20838 w 1260322"/>
              <a:gd name="connsiteY2" fmla="*/ 93135 h 2129399"/>
              <a:gd name="connsiteX3" fmla="*/ 478038 w 1260322"/>
              <a:gd name="connsiteY3" fmla="*/ 77895 h 2129399"/>
              <a:gd name="connsiteX4" fmla="*/ 931428 w 1260322"/>
              <a:gd name="connsiteY4" fmla="*/ 824655 h 2129399"/>
              <a:gd name="connsiteX5" fmla="*/ 1255278 w 1260322"/>
              <a:gd name="connsiteY5" fmla="*/ 1720005 h 2129399"/>
              <a:gd name="connsiteX6" fmla="*/ 790458 w 1260322"/>
              <a:gd name="connsiteY6" fmla="*/ 1956225 h 2129399"/>
              <a:gd name="connsiteX7" fmla="*/ 546618 w 1260322"/>
              <a:gd name="connsiteY7" fmla="*/ 1407585 h 2129399"/>
              <a:gd name="connsiteX8" fmla="*/ 451368 w 1260322"/>
              <a:gd name="connsiteY8" fmla="*/ 1159935 h 2129399"/>
              <a:gd name="connsiteX0" fmla="*/ 440323 w 1249277"/>
              <a:gd name="connsiteY0" fmla="*/ 1162491 h 2131955"/>
              <a:gd name="connsiteX1" fmla="*/ 127903 w 1249277"/>
              <a:gd name="connsiteY1" fmla="*/ 701481 h 2131955"/>
              <a:gd name="connsiteX2" fmla="*/ 9793 w 1249277"/>
              <a:gd name="connsiteY2" fmla="*/ 95691 h 2131955"/>
              <a:gd name="connsiteX3" fmla="*/ 466993 w 1249277"/>
              <a:gd name="connsiteY3" fmla="*/ 80451 h 2131955"/>
              <a:gd name="connsiteX4" fmla="*/ 920383 w 1249277"/>
              <a:gd name="connsiteY4" fmla="*/ 827211 h 2131955"/>
              <a:gd name="connsiteX5" fmla="*/ 1244233 w 1249277"/>
              <a:gd name="connsiteY5" fmla="*/ 1722561 h 2131955"/>
              <a:gd name="connsiteX6" fmla="*/ 779413 w 1249277"/>
              <a:gd name="connsiteY6" fmla="*/ 1958781 h 2131955"/>
              <a:gd name="connsiteX7" fmla="*/ 535573 w 1249277"/>
              <a:gd name="connsiteY7" fmla="*/ 1410141 h 2131955"/>
              <a:gd name="connsiteX8" fmla="*/ 440323 w 1249277"/>
              <a:gd name="connsiteY8" fmla="*/ 1162491 h 2131955"/>
              <a:gd name="connsiteX0" fmla="*/ 440323 w 1249277"/>
              <a:gd name="connsiteY0" fmla="*/ 1233891 h 2203355"/>
              <a:gd name="connsiteX1" fmla="*/ 127903 w 1249277"/>
              <a:gd name="connsiteY1" fmla="*/ 772881 h 2203355"/>
              <a:gd name="connsiteX2" fmla="*/ 9793 w 1249277"/>
              <a:gd name="connsiteY2" fmla="*/ 167091 h 2203355"/>
              <a:gd name="connsiteX3" fmla="*/ 466993 w 1249277"/>
              <a:gd name="connsiteY3" fmla="*/ 151851 h 2203355"/>
              <a:gd name="connsiteX4" fmla="*/ 920383 w 1249277"/>
              <a:gd name="connsiteY4" fmla="*/ 898611 h 2203355"/>
              <a:gd name="connsiteX5" fmla="*/ 1244233 w 1249277"/>
              <a:gd name="connsiteY5" fmla="*/ 1793961 h 2203355"/>
              <a:gd name="connsiteX6" fmla="*/ 779413 w 1249277"/>
              <a:gd name="connsiteY6" fmla="*/ 2030181 h 2203355"/>
              <a:gd name="connsiteX7" fmla="*/ 535573 w 1249277"/>
              <a:gd name="connsiteY7" fmla="*/ 1481541 h 2203355"/>
              <a:gd name="connsiteX8" fmla="*/ 440323 w 1249277"/>
              <a:gd name="connsiteY8" fmla="*/ 1233891 h 2203355"/>
              <a:gd name="connsiteX0" fmla="*/ 440323 w 1249277"/>
              <a:gd name="connsiteY0" fmla="*/ 1261536 h 2231000"/>
              <a:gd name="connsiteX1" fmla="*/ 127903 w 1249277"/>
              <a:gd name="connsiteY1" fmla="*/ 800526 h 2231000"/>
              <a:gd name="connsiteX2" fmla="*/ 9793 w 1249277"/>
              <a:gd name="connsiteY2" fmla="*/ 194736 h 2231000"/>
              <a:gd name="connsiteX3" fmla="*/ 466993 w 1249277"/>
              <a:gd name="connsiteY3" fmla="*/ 179496 h 2231000"/>
              <a:gd name="connsiteX4" fmla="*/ 920383 w 1249277"/>
              <a:gd name="connsiteY4" fmla="*/ 926256 h 2231000"/>
              <a:gd name="connsiteX5" fmla="*/ 1244233 w 1249277"/>
              <a:gd name="connsiteY5" fmla="*/ 1821606 h 2231000"/>
              <a:gd name="connsiteX6" fmla="*/ 779413 w 1249277"/>
              <a:gd name="connsiteY6" fmla="*/ 2057826 h 2231000"/>
              <a:gd name="connsiteX7" fmla="*/ 535573 w 1249277"/>
              <a:gd name="connsiteY7" fmla="*/ 1509186 h 2231000"/>
              <a:gd name="connsiteX8" fmla="*/ 440323 w 1249277"/>
              <a:gd name="connsiteY8" fmla="*/ 1261536 h 2231000"/>
              <a:gd name="connsiteX0" fmla="*/ 440323 w 1249490"/>
              <a:gd name="connsiteY0" fmla="*/ 1261536 h 2231000"/>
              <a:gd name="connsiteX1" fmla="*/ 127903 w 1249490"/>
              <a:gd name="connsiteY1" fmla="*/ 800526 h 2231000"/>
              <a:gd name="connsiteX2" fmla="*/ 9793 w 1249490"/>
              <a:gd name="connsiteY2" fmla="*/ 194736 h 2231000"/>
              <a:gd name="connsiteX3" fmla="*/ 466993 w 1249490"/>
              <a:gd name="connsiteY3" fmla="*/ 179496 h 2231000"/>
              <a:gd name="connsiteX4" fmla="*/ 920383 w 1249490"/>
              <a:gd name="connsiteY4" fmla="*/ 926256 h 2231000"/>
              <a:gd name="connsiteX5" fmla="*/ 1244233 w 1249490"/>
              <a:gd name="connsiteY5" fmla="*/ 1821606 h 2231000"/>
              <a:gd name="connsiteX6" fmla="*/ 779413 w 1249490"/>
              <a:gd name="connsiteY6" fmla="*/ 2057826 h 2231000"/>
              <a:gd name="connsiteX7" fmla="*/ 535573 w 1249490"/>
              <a:gd name="connsiteY7" fmla="*/ 1509186 h 2231000"/>
              <a:gd name="connsiteX8" fmla="*/ 440323 w 1249490"/>
              <a:gd name="connsiteY8" fmla="*/ 1261536 h 2231000"/>
              <a:gd name="connsiteX0" fmla="*/ 440323 w 1276691"/>
              <a:gd name="connsiteY0" fmla="*/ 1261536 h 2135931"/>
              <a:gd name="connsiteX1" fmla="*/ 127903 w 1276691"/>
              <a:gd name="connsiteY1" fmla="*/ 800526 h 2135931"/>
              <a:gd name="connsiteX2" fmla="*/ 9793 w 1276691"/>
              <a:gd name="connsiteY2" fmla="*/ 194736 h 2135931"/>
              <a:gd name="connsiteX3" fmla="*/ 466993 w 1276691"/>
              <a:gd name="connsiteY3" fmla="*/ 179496 h 2135931"/>
              <a:gd name="connsiteX4" fmla="*/ 920383 w 1276691"/>
              <a:gd name="connsiteY4" fmla="*/ 926256 h 2135931"/>
              <a:gd name="connsiteX5" fmla="*/ 1202322 w 1276691"/>
              <a:gd name="connsiteY5" fmla="*/ 1387266 h 2135931"/>
              <a:gd name="connsiteX6" fmla="*/ 1244233 w 1276691"/>
              <a:gd name="connsiteY6" fmla="*/ 1821606 h 2135931"/>
              <a:gd name="connsiteX7" fmla="*/ 779413 w 1276691"/>
              <a:gd name="connsiteY7" fmla="*/ 2057826 h 2135931"/>
              <a:gd name="connsiteX8" fmla="*/ 535573 w 1276691"/>
              <a:gd name="connsiteY8" fmla="*/ 1509186 h 2135931"/>
              <a:gd name="connsiteX9" fmla="*/ 440323 w 1276691"/>
              <a:gd name="connsiteY9" fmla="*/ 1261536 h 2135931"/>
              <a:gd name="connsiteX0" fmla="*/ 440323 w 1265564"/>
              <a:gd name="connsiteY0" fmla="*/ 1261536 h 2134956"/>
              <a:gd name="connsiteX1" fmla="*/ 127903 w 1265564"/>
              <a:gd name="connsiteY1" fmla="*/ 800526 h 2134956"/>
              <a:gd name="connsiteX2" fmla="*/ 9793 w 1265564"/>
              <a:gd name="connsiteY2" fmla="*/ 194736 h 2134956"/>
              <a:gd name="connsiteX3" fmla="*/ 466993 w 1265564"/>
              <a:gd name="connsiteY3" fmla="*/ 179496 h 2134956"/>
              <a:gd name="connsiteX4" fmla="*/ 920383 w 1265564"/>
              <a:gd name="connsiteY4" fmla="*/ 926256 h 2134956"/>
              <a:gd name="connsiteX5" fmla="*/ 1160412 w 1265564"/>
              <a:gd name="connsiteY5" fmla="*/ 1432986 h 2134956"/>
              <a:gd name="connsiteX6" fmla="*/ 1244233 w 1265564"/>
              <a:gd name="connsiteY6" fmla="*/ 1821606 h 2134956"/>
              <a:gd name="connsiteX7" fmla="*/ 779413 w 1265564"/>
              <a:gd name="connsiteY7" fmla="*/ 2057826 h 2134956"/>
              <a:gd name="connsiteX8" fmla="*/ 535573 w 1265564"/>
              <a:gd name="connsiteY8" fmla="*/ 1509186 h 2134956"/>
              <a:gd name="connsiteX9" fmla="*/ 440323 w 1265564"/>
              <a:gd name="connsiteY9" fmla="*/ 1261536 h 2134956"/>
              <a:gd name="connsiteX0" fmla="*/ 440323 w 1240436"/>
              <a:gd name="connsiteY0" fmla="*/ 1261536 h 2164649"/>
              <a:gd name="connsiteX1" fmla="*/ 127903 w 1240436"/>
              <a:gd name="connsiteY1" fmla="*/ 800526 h 2164649"/>
              <a:gd name="connsiteX2" fmla="*/ 9793 w 1240436"/>
              <a:gd name="connsiteY2" fmla="*/ 194736 h 2164649"/>
              <a:gd name="connsiteX3" fmla="*/ 466993 w 1240436"/>
              <a:gd name="connsiteY3" fmla="*/ 179496 h 2164649"/>
              <a:gd name="connsiteX4" fmla="*/ 920383 w 1240436"/>
              <a:gd name="connsiteY4" fmla="*/ 926256 h 2164649"/>
              <a:gd name="connsiteX5" fmla="*/ 1160412 w 1240436"/>
              <a:gd name="connsiteY5" fmla="*/ 1432986 h 2164649"/>
              <a:gd name="connsiteX6" fmla="*/ 1213753 w 1240436"/>
              <a:gd name="connsiteY6" fmla="*/ 1977816 h 2164649"/>
              <a:gd name="connsiteX7" fmla="*/ 779413 w 1240436"/>
              <a:gd name="connsiteY7" fmla="*/ 2057826 h 2164649"/>
              <a:gd name="connsiteX8" fmla="*/ 535573 w 1240436"/>
              <a:gd name="connsiteY8" fmla="*/ 1509186 h 2164649"/>
              <a:gd name="connsiteX9" fmla="*/ 440323 w 1240436"/>
              <a:gd name="connsiteY9" fmla="*/ 1261536 h 2164649"/>
              <a:gd name="connsiteX0" fmla="*/ 440323 w 1235404"/>
              <a:gd name="connsiteY0" fmla="*/ 1261536 h 2199822"/>
              <a:gd name="connsiteX1" fmla="*/ 127903 w 1235404"/>
              <a:gd name="connsiteY1" fmla="*/ 800526 h 2199822"/>
              <a:gd name="connsiteX2" fmla="*/ 9793 w 1235404"/>
              <a:gd name="connsiteY2" fmla="*/ 194736 h 2199822"/>
              <a:gd name="connsiteX3" fmla="*/ 466993 w 1235404"/>
              <a:gd name="connsiteY3" fmla="*/ 179496 h 2199822"/>
              <a:gd name="connsiteX4" fmla="*/ 920383 w 1235404"/>
              <a:gd name="connsiteY4" fmla="*/ 926256 h 2199822"/>
              <a:gd name="connsiteX5" fmla="*/ 1160412 w 1235404"/>
              <a:gd name="connsiteY5" fmla="*/ 1432986 h 2199822"/>
              <a:gd name="connsiteX6" fmla="*/ 1213753 w 1235404"/>
              <a:gd name="connsiteY6" fmla="*/ 1977816 h 2199822"/>
              <a:gd name="connsiteX7" fmla="*/ 779413 w 1235404"/>
              <a:gd name="connsiteY7" fmla="*/ 2057826 h 2199822"/>
              <a:gd name="connsiteX8" fmla="*/ 535573 w 1235404"/>
              <a:gd name="connsiteY8" fmla="*/ 1509186 h 2199822"/>
              <a:gd name="connsiteX9" fmla="*/ 440323 w 1235404"/>
              <a:gd name="connsiteY9" fmla="*/ 1261536 h 2199822"/>
              <a:gd name="connsiteX0" fmla="*/ 440323 w 1235404"/>
              <a:gd name="connsiteY0" fmla="*/ 1261536 h 2232476"/>
              <a:gd name="connsiteX1" fmla="*/ 127903 w 1235404"/>
              <a:gd name="connsiteY1" fmla="*/ 800526 h 2232476"/>
              <a:gd name="connsiteX2" fmla="*/ 9793 w 1235404"/>
              <a:gd name="connsiteY2" fmla="*/ 194736 h 2232476"/>
              <a:gd name="connsiteX3" fmla="*/ 466993 w 1235404"/>
              <a:gd name="connsiteY3" fmla="*/ 179496 h 2232476"/>
              <a:gd name="connsiteX4" fmla="*/ 920383 w 1235404"/>
              <a:gd name="connsiteY4" fmla="*/ 926256 h 2232476"/>
              <a:gd name="connsiteX5" fmla="*/ 1160412 w 1235404"/>
              <a:gd name="connsiteY5" fmla="*/ 1432986 h 2232476"/>
              <a:gd name="connsiteX6" fmla="*/ 1213753 w 1235404"/>
              <a:gd name="connsiteY6" fmla="*/ 1977816 h 2232476"/>
              <a:gd name="connsiteX7" fmla="*/ 779413 w 1235404"/>
              <a:gd name="connsiteY7" fmla="*/ 2057826 h 2232476"/>
              <a:gd name="connsiteX8" fmla="*/ 535573 w 1235404"/>
              <a:gd name="connsiteY8" fmla="*/ 1509186 h 2232476"/>
              <a:gd name="connsiteX9" fmla="*/ 440323 w 1235404"/>
              <a:gd name="connsiteY9" fmla="*/ 1261536 h 2232476"/>
              <a:gd name="connsiteX0" fmla="*/ 440323 w 1235404"/>
              <a:gd name="connsiteY0" fmla="*/ 1261536 h 2232476"/>
              <a:gd name="connsiteX1" fmla="*/ 127903 w 1235404"/>
              <a:gd name="connsiteY1" fmla="*/ 800526 h 2232476"/>
              <a:gd name="connsiteX2" fmla="*/ 9793 w 1235404"/>
              <a:gd name="connsiteY2" fmla="*/ 194736 h 2232476"/>
              <a:gd name="connsiteX3" fmla="*/ 466993 w 1235404"/>
              <a:gd name="connsiteY3" fmla="*/ 179496 h 2232476"/>
              <a:gd name="connsiteX4" fmla="*/ 920383 w 1235404"/>
              <a:gd name="connsiteY4" fmla="*/ 926256 h 2232476"/>
              <a:gd name="connsiteX5" fmla="*/ 1160412 w 1235404"/>
              <a:gd name="connsiteY5" fmla="*/ 1432986 h 2232476"/>
              <a:gd name="connsiteX6" fmla="*/ 1213753 w 1235404"/>
              <a:gd name="connsiteY6" fmla="*/ 1977816 h 2232476"/>
              <a:gd name="connsiteX7" fmla="*/ 779413 w 1235404"/>
              <a:gd name="connsiteY7" fmla="*/ 2057826 h 2232476"/>
              <a:gd name="connsiteX8" fmla="*/ 562243 w 1235404"/>
              <a:gd name="connsiteY8" fmla="*/ 1512996 h 2232476"/>
              <a:gd name="connsiteX9" fmla="*/ 440323 w 1235404"/>
              <a:gd name="connsiteY9" fmla="*/ 1261536 h 2232476"/>
              <a:gd name="connsiteX0" fmla="*/ 440323 w 1235404"/>
              <a:gd name="connsiteY0" fmla="*/ 1261536 h 2232476"/>
              <a:gd name="connsiteX1" fmla="*/ 127903 w 1235404"/>
              <a:gd name="connsiteY1" fmla="*/ 800526 h 2232476"/>
              <a:gd name="connsiteX2" fmla="*/ 9793 w 1235404"/>
              <a:gd name="connsiteY2" fmla="*/ 194736 h 2232476"/>
              <a:gd name="connsiteX3" fmla="*/ 466993 w 1235404"/>
              <a:gd name="connsiteY3" fmla="*/ 179496 h 2232476"/>
              <a:gd name="connsiteX4" fmla="*/ 920383 w 1235404"/>
              <a:gd name="connsiteY4" fmla="*/ 926256 h 2232476"/>
              <a:gd name="connsiteX5" fmla="*/ 1160412 w 1235404"/>
              <a:gd name="connsiteY5" fmla="*/ 1432986 h 2232476"/>
              <a:gd name="connsiteX6" fmla="*/ 1213753 w 1235404"/>
              <a:gd name="connsiteY6" fmla="*/ 1977816 h 2232476"/>
              <a:gd name="connsiteX7" fmla="*/ 779413 w 1235404"/>
              <a:gd name="connsiteY7" fmla="*/ 2057826 h 2232476"/>
              <a:gd name="connsiteX8" fmla="*/ 562243 w 1235404"/>
              <a:gd name="connsiteY8" fmla="*/ 1512996 h 2232476"/>
              <a:gd name="connsiteX9" fmla="*/ 440323 w 1235404"/>
              <a:gd name="connsiteY9" fmla="*/ 1261536 h 2232476"/>
              <a:gd name="connsiteX0" fmla="*/ 440323 w 1235404"/>
              <a:gd name="connsiteY0" fmla="*/ 1261536 h 2232476"/>
              <a:gd name="connsiteX1" fmla="*/ 127903 w 1235404"/>
              <a:gd name="connsiteY1" fmla="*/ 800526 h 2232476"/>
              <a:gd name="connsiteX2" fmla="*/ 9793 w 1235404"/>
              <a:gd name="connsiteY2" fmla="*/ 194736 h 2232476"/>
              <a:gd name="connsiteX3" fmla="*/ 466993 w 1235404"/>
              <a:gd name="connsiteY3" fmla="*/ 179496 h 2232476"/>
              <a:gd name="connsiteX4" fmla="*/ 920383 w 1235404"/>
              <a:gd name="connsiteY4" fmla="*/ 926256 h 2232476"/>
              <a:gd name="connsiteX5" fmla="*/ 1160412 w 1235404"/>
              <a:gd name="connsiteY5" fmla="*/ 1432986 h 2232476"/>
              <a:gd name="connsiteX6" fmla="*/ 1213753 w 1235404"/>
              <a:gd name="connsiteY6" fmla="*/ 1977816 h 2232476"/>
              <a:gd name="connsiteX7" fmla="*/ 779413 w 1235404"/>
              <a:gd name="connsiteY7" fmla="*/ 2057826 h 2232476"/>
              <a:gd name="connsiteX8" fmla="*/ 539383 w 1235404"/>
              <a:gd name="connsiteY8" fmla="*/ 1509186 h 2232476"/>
              <a:gd name="connsiteX9" fmla="*/ 440323 w 1235404"/>
              <a:gd name="connsiteY9" fmla="*/ 1261536 h 2232476"/>
              <a:gd name="connsiteX0" fmla="*/ 440323 w 1235404"/>
              <a:gd name="connsiteY0" fmla="*/ 1261536 h 2232476"/>
              <a:gd name="connsiteX1" fmla="*/ 127903 w 1235404"/>
              <a:gd name="connsiteY1" fmla="*/ 800526 h 2232476"/>
              <a:gd name="connsiteX2" fmla="*/ 9793 w 1235404"/>
              <a:gd name="connsiteY2" fmla="*/ 194736 h 2232476"/>
              <a:gd name="connsiteX3" fmla="*/ 466993 w 1235404"/>
              <a:gd name="connsiteY3" fmla="*/ 179496 h 2232476"/>
              <a:gd name="connsiteX4" fmla="*/ 920383 w 1235404"/>
              <a:gd name="connsiteY4" fmla="*/ 926256 h 2232476"/>
              <a:gd name="connsiteX5" fmla="*/ 1160412 w 1235404"/>
              <a:gd name="connsiteY5" fmla="*/ 1432986 h 2232476"/>
              <a:gd name="connsiteX6" fmla="*/ 1213753 w 1235404"/>
              <a:gd name="connsiteY6" fmla="*/ 1977816 h 2232476"/>
              <a:gd name="connsiteX7" fmla="*/ 779413 w 1235404"/>
              <a:gd name="connsiteY7" fmla="*/ 2057826 h 2232476"/>
              <a:gd name="connsiteX8" fmla="*/ 539383 w 1235404"/>
              <a:gd name="connsiteY8" fmla="*/ 1509186 h 2232476"/>
              <a:gd name="connsiteX9" fmla="*/ 440323 w 1235404"/>
              <a:gd name="connsiteY9" fmla="*/ 1261536 h 2232476"/>
              <a:gd name="connsiteX0" fmla="*/ 440323 w 1235404"/>
              <a:gd name="connsiteY0" fmla="*/ 1261536 h 2232476"/>
              <a:gd name="connsiteX1" fmla="*/ 127903 w 1235404"/>
              <a:gd name="connsiteY1" fmla="*/ 800526 h 2232476"/>
              <a:gd name="connsiteX2" fmla="*/ 9793 w 1235404"/>
              <a:gd name="connsiteY2" fmla="*/ 194736 h 2232476"/>
              <a:gd name="connsiteX3" fmla="*/ 466993 w 1235404"/>
              <a:gd name="connsiteY3" fmla="*/ 179496 h 2232476"/>
              <a:gd name="connsiteX4" fmla="*/ 920383 w 1235404"/>
              <a:gd name="connsiteY4" fmla="*/ 926256 h 2232476"/>
              <a:gd name="connsiteX5" fmla="*/ 1160412 w 1235404"/>
              <a:gd name="connsiteY5" fmla="*/ 1432986 h 2232476"/>
              <a:gd name="connsiteX6" fmla="*/ 1213753 w 1235404"/>
              <a:gd name="connsiteY6" fmla="*/ 1977816 h 2232476"/>
              <a:gd name="connsiteX7" fmla="*/ 779413 w 1235404"/>
              <a:gd name="connsiteY7" fmla="*/ 2057826 h 2232476"/>
              <a:gd name="connsiteX8" fmla="*/ 539383 w 1235404"/>
              <a:gd name="connsiteY8" fmla="*/ 1509186 h 2232476"/>
              <a:gd name="connsiteX9" fmla="*/ 440323 w 1235404"/>
              <a:gd name="connsiteY9" fmla="*/ 1261536 h 2232476"/>
              <a:gd name="connsiteX0" fmla="*/ 440323 w 1235404"/>
              <a:gd name="connsiteY0" fmla="*/ 1261536 h 2232476"/>
              <a:gd name="connsiteX1" fmla="*/ 127903 w 1235404"/>
              <a:gd name="connsiteY1" fmla="*/ 800526 h 2232476"/>
              <a:gd name="connsiteX2" fmla="*/ 9793 w 1235404"/>
              <a:gd name="connsiteY2" fmla="*/ 194736 h 2232476"/>
              <a:gd name="connsiteX3" fmla="*/ 466993 w 1235404"/>
              <a:gd name="connsiteY3" fmla="*/ 179496 h 2232476"/>
              <a:gd name="connsiteX4" fmla="*/ 920383 w 1235404"/>
              <a:gd name="connsiteY4" fmla="*/ 926256 h 2232476"/>
              <a:gd name="connsiteX5" fmla="*/ 1160412 w 1235404"/>
              <a:gd name="connsiteY5" fmla="*/ 1432986 h 2232476"/>
              <a:gd name="connsiteX6" fmla="*/ 1213753 w 1235404"/>
              <a:gd name="connsiteY6" fmla="*/ 1977816 h 2232476"/>
              <a:gd name="connsiteX7" fmla="*/ 779413 w 1235404"/>
              <a:gd name="connsiteY7" fmla="*/ 2057826 h 2232476"/>
              <a:gd name="connsiteX8" fmla="*/ 539383 w 1235404"/>
              <a:gd name="connsiteY8" fmla="*/ 1509186 h 2232476"/>
              <a:gd name="connsiteX9" fmla="*/ 440323 w 1235404"/>
              <a:gd name="connsiteY9" fmla="*/ 1261536 h 2232476"/>
              <a:gd name="connsiteX0" fmla="*/ 440323 w 1235404"/>
              <a:gd name="connsiteY0" fmla="*/ 1261536 h 2232476"/>
              <a:gd name="connsiteX1" fmla="*/ 127903 w 1235404"/>
              <a:gd name="connsiteY1" fmla="*/ 800526 h 2232476"/>
              <a:gd name="connsiteX2" fmla="*/ 9793 w 1235404"/>
              <a:gd name="connsiteY2" fmla="*/ 194736 h 2232476"/>
              <a:gd name="connsiteX3" fmla="*/ 466993 w 1235404"/>
              <a:gd name="connsiteY3" fmla="*/ 179496 h 2232476"/>
              <a:gd name="connsiteX4" fmla="*/ 920383 w 1235404"/>
              <a:gd name="connsiteY4" fmla="*/ 926256 h 2232476"/>
              <a:gd name="connsiteX5" fmla="*/ 1160412 w 1235404"/>
              <a:gd name="connsiteY5" fmla="*/ 1432986 h 2232476"/>
              <a:gd name="connsiteX6" fmla="*/ 1213753 w 1235404"/>
              <a:gd name="connsiteY6" fmla="*/ 1977816 h 2232476"/>
              <a:gd name="connsiteX7" fmla="*/ 779413 w 1235404"/>
              <a:gd name="connsiteY7" fmla="*/ 2057826 h 2232476"/>
              <a:gd name="connsiteX8" fmla="*/ 539383 w 1235404"/>
              <a:gd name="connsiteY8" fmla="*/ 1509186 h 2232476"/>
              <a:gd name="connsiteX9" fmla="*/ 486042 w 1235404"/>
              <a:gd name="connsiteY9" fmla="*/ 1406316 h 2232476"/>
              <a:gd name="connsiteX10" fmla="*/ 440323 w 1235404"/>
              <a:gd name="connsiteY10" fmla="*/ 1261536 h 2232476"/>
              <a:gd name="connsiteX0" fmla="*/ 440323 w 1235404"/>
              <a:gd name="connsiteY0" fmla="*/ 1261536 h 2232476"/>
              <a:gd name="connsiteX1" fmla="*/ 127903 w 1235404"/>
              <a:gd name="connsiteY1" fmla="*/ 800526 h 2232476"/>
              <a:gd name="connsiteX2" fmla="*/ 9793 w 1235404"/>
              <a:gd name="connsiteY2" fmla="*/ 194736 h 2232476"/>
              <a:gd name="connsiteX3" fmla="*/ 466993 w 1235404"/>
              <a:gd name="connsiteY3" fmla="*/ 179496 h 2232476"/>
              <a:gd name="connsiteX4" fmla="*/ 920383 w 1235404"/>
              <a:gd name="connsiteY4" fmla="*/ 926256 h 2232476"/>
              <a:gd name="connsiteX5" fmla="*/ 1160412 w 1235404"/>
              <a:gd name="connsiteY5" fmla="*/ 1432986 h 2232476"/>
              <a:gd name="connsiteX6" fmla="*/ 1213753 w 1235404"/>
              <a:gd name="connsiteY6" fmla="*/ 1977816 h 2232476"/>
              <a:gd name="connsiteX7" fmla="*/ 779413 w 1235404"/>
              <a:gd name="connsiteY7" fmla="*/ 2057826 h 2232476"/>
              <a:gd name="connsiteX8" fmla="*/ 539383 w 1235404"/>
              <a:gd name="connsiteY8" fmla="*/ 1509186 h 2232476"/>
              <a:gd name="connsiteX9" fmla="*/ 505092 w 1235404"/>
              <a:gd name="connsiteY9" fmla="*/ 1413936 h 2232476"/>
              <a:gd name="connsiteX10" fmla="*/ 440323 w 1235404"/>
              <a:gd name="connsiteY10" fmla="*/ 1261536 h 2232476"/>
              <a:gd name="connsiteX0" fmla="*/ 440323 w 1235404"/>
              <a:gd name="connsiteY0" fmla="*/ 1261536 h 2232476"/>
              <a:gd name="connsiteX1" fmla="*/ 127903 w 1235404"/>
              <a:gd name="connsiteY1" fmla="*/ 800526 h 2232476"/>
              <a:gd name="connsiteX2" fmla="*/ 9793 w 1235404"/>
              <a:gd name="connsiteY2" fmla="*/ 194736 h 2232476"/>
              <a:gd name="connsiteX3" fmla="*/ 466993 w 1235404"/>
              <a:gd name="connsiteY3" fmla="*/ 179496 h 2232476"/>
              <a:gd name="connsiteX4" fmla="*/ 920383 w 1235404"/>
              <a:gd name="connsiteY4" fmla="*/ 926256 h 2232476"/>
              <a:gd name="connsiteX5" fmla="*/ 1160412 w 1235404"/>
              <a:gd name="connsiteY5" fmla="*/ 1432986 h 2232476"/>
              <a:gd name="connsiteX6" fmla="*/ 1213753 w 1235404"/>
              <a:gd name="connsiteY6" fmla="*/ 1977816 h 2232476"/>
              <a:gd name="connsiteX7" fmla="*/ 779413 w 1235404"/>
              <a:gd name="connsiteY7" fmla="*/ 2057826 h 2232476"/>
              <a:gd name="connsiteX8" fmla="*/ 539383 w 1235404"/>
              <a:gd name="connsiteY8" fmla="*/ 1509186 h 2232476"/>
              <a:gd name="connsiteX9" fmla="*/ 505092 w 1235404"/>
              <a:gd name="connsiteY9" fmla="*/ 1413936 h 2232476"/>
              <a:gd name="connsiteX10" fmla="*/ 440323 w 1235404"/>
              <a:gd name="connsiteY10" fmla="*/ 1261536 h 2232476"/>
              <a:gd name="connsiteX0" fmla="*/ 440323 w 1235404"/>
              <a:gd name="connsiteY0" fmla="*/ 1261536 h 2232476"/>
              <a:gd name="connsiteX1" fmla="*/ 127903 w 1235404"/>
              <a:gd name="connsiteY1" fmla="*/ 800526 h 2232476"/>
              <a:gd name="connsiteX2" fmla="*/ 9793 w 1235404"/>
              <a:gd name="connsiteY2" fmla="*/ 194736 h 2232476"/>
              <a:gd name="connsiteX3" fmla="*/ 466993 w 1235404"/>
              <a:gd name="connsiteY3" fmla="*/ 179496 h 2232476"/>
              <a:gd name="connsiteX4" fmla="*/ 920383 w 1235404"/>
              <a:gd name="connsiteY4" fmla="*/ 926256 h 2232476"/>
              <a:gd name="connsiteX5" fmla="*/ 1160412 w 1235404"/>
              <a:gd name="connsiteY5" fmla="*/ 1432986 h 2232476"/>
              <a:gd name="connsiteX6" fmla="*/ 1213753 w 1235404"/>
              <a:gd name="connsiteY6" fmla="*/ 1977816 h 2232476"/>
              <a:gd name="connsiteX7" fmla="*/ 779413 w 1235404"/>
              <a:gd name="connsiteY7" fmla="*/ 2057826 h 2232476"/>
              <a:gd name="connsiteX8" fmla="*/ 539383 w 1235404"/>
              <a:gd name="connsiteY8" fmla="*/ 1509186 h 2232476"/>
              <a:gd name="connsiteX9" fmla="*/ 505092 w 1235404"/>
              <a:gd name="connsiteY9" fmla="*/ 1413936 h 2232476"/>
              <a:gd name="connsiteX10" fmla="*/ 440323 w 1235404"/>
              <a:gd name="connsiteY10" fmla="*/ 1261536 h 2232476"/>
              <a:gd name="connsiteX0" fmla="*/ 440323 w 1235404"/>
              <a:gd name="connsiteY0" fmla="*/ 1261536 h 2232476"/>
              <a:gd name="connsiteX1" fmla="*/ 127903 w 1235404"/>
              <a:gd name="connsiteY1" fmla="*/ 800526 h 2232476"/>
              <a:gd name="connsiteX2" fmla="*/ 9793 w 1235404"/>
              <a:gd name="connsiteY2" fmla="*/ 194736 h 2232476"/>
              <a:gd name="connsiteX3" fmla="*/ 466993 w 1235404"/>
              <a:gd name="connsiteY3" fmla="*/ 179496 h 2232476"/>
              <a:gd name="connsiteX4" fmla="*/ 920383 w 1235404"/>
              <a:gd name="connsiteY4" fmla="*/ 926256 h 2232476"/>
              <a:gd name="connsiteX5" fmla="*/ 1160412 w 1235404"/>
              <a:gd name="connsiteY5" fmla="*/ 1432986 h 2232476"/>
              <a:gd name="connsiteX6" fmla="*/ 1213753 w 1235404"/>
              <a:gd name="connsiteY6" fmla="*/ 1977816 h 2232476"/>
              <a:gd name="connsiteX7" fmla="*/ 779413 w 1235404"/>
              <a:gd name="connsiteY7" fmla="*/ 2057826 h 2232476"/>
              <a:gd name="connsiteX8" fmla="*/ 539383 w 1235404"/>
              <a:gd name="connsiteY8" fmla="*/ 1509186 h 2232476"/>
              <a:gd name="connsiteX9" fmla="*/ 505092 w 1235404"/>
              <a:gd name="connsiteY9" fmla="*/ 1413936 h 2232476"/>
              <a:gd name="connsiteX10" fmla="*/ 440323 w 1235404"/>
              <a:gd name="connsiteY10" fmla="*/ 1261536 h 2232476"/>
              <a:gd name="connsiteX0" fmla="*/ 440323 w 1235404"/>
              <a:gd name="connsiteY0" fmla="*/ 1261536 h 2232476"/>
              <a:gd name="connsiteX1" fmla="*/ 127903 w 1235404"/>
              <a:gd name="connsiteY1" fmla="*/ 800526 h 2232476"/>
              <a:gd name="connsiteX2" fmla="*/ 9793 w 1235404"/>
              <a:gd name="connsiteY2" fmla="*/ 194736 h 2232476"/>
              <a:gd name="connsiteX3" fmla="*/ 466993 w 1235404"/>
              <a:gd name="connsiteY3" fmla="*/ 179496 h 2232476"/>
              <a:gd name="connsiteX4" fmla="*/ 920383 w 1235404"/>
              <a:gd name="connsiteY4" fmla="*/ 926256 h 2232476"/>
              <a:gd name="connsiteX5" fmla="*/ 1160412 w 1235404"/>
              <a:gd name="connsiteY5" fmla="*/ 1432986 h 2232476"/>
              <a:gd name="connsiteX6" fmla="*/ 1213753 w 1235404"/>
              <a:gd name="connsiteY6" fmla="*/ 1977816 h 2232476"/>
              <a:gd name="connsiteX7" fmla="*/ 779413 w 1235404"/>
              <a:gd name="connsiteY7" fmla="*/ 2057826 h 2232476"/>
              <a:gd name="connsiteX8" fmla="*/ 539383 w 1235404"/>
              <a:gd name="connsiteY8" fmla="*/ 1509186 h 2232476"/>
              <a:gd name="connsiteX9" fmla="*/ 505092 w 1235404"/>
              <a:gd name="connsiteY9" fmla="*/ 1413936 h 2232476"/>
              <a:gd name="connsiteX10" fmla="*/ 440323 w 1235404"/>
              <a:gd name="connsiteY10" fmla="*/ 1261536 h 2232476"/>
              <a:gd name="connsiteX0" fmla="*/ 440323 w 1235404"/>
              <a:gd name="connsiteY0" fmla="*/ 1261536 h 2232476"/>
              <a:gd name="connsiteX1" fmla="*/ 127903 w 1235404"/>
              <a:gd name="connsiteY1" fmla="*/ 800526 h 2232476"/>
              <a:gd name="connsiteX2" fmla="*/ 9793 w 1235404"/>
              <a:gd name="connsiteY2" fmla="*/ 194736 h 2232476"/>
              <a:gd name="connsiteX3" fmla="*/ 466993 w 1235404"/>
              <a:gd name="connsiteY3" fmla="*/ 179496 h 2232476"/>
              <a:gd name="connsiteX4" fmla="*/ 920383 w 1235404"/>
              <a:gd name="connsiteY4" fmla="*/ 926256 h 2232476"/>
              <a:gd name="connsiteX5" fmla="*/ 1160412 w 1235404"/>
              <a:gd name="connsiteY5" fmla="*/ 1432986 h 2232476"/>
              <a:gd name="connsiteX6" fmla="*/ 1213753 w 1235404"/>
              <a:gd name="connsiteY6" fmla="*/ 1977816 h 2232476"/>
              <a:gd name="connsiteX7" fmla="*/ 779413 w 1235404"/>
              <a:gd name="connsiteY7" fmla="*/ 2057826 h 2232476"/>
              <a:gd name="connsiteX8" fmla="*/ 604153 w 1235404"/>
              <a:gd name="connsiteY8" fmla="*/ 1615866 h 2232476"/>
              <a:gd name="connsiteX9" fmla="*/ 505092 w 1235404"/>
              <a:gd name="connsiteY9" fmla="*/ 1413936 h 2232476"/>
              <a:gd name="connsiteX10" fmla="*/ 440323 w 1235404"/>
              <a:gd name="connsiteY10" fmla="*/ 1261536 h 2232476"/>
              <a:gd name="connsiteX0" fmla="*/ 440323 w 1235404"/>
              <a:gd name="connsiteY0" fmla="*/ 1261536 h 2232476"/>
              <a:gd name="connsiteX1" fmla="*/ 127903 w 1235404"/>
              <a:gd name="connsiteY1" fmla="*/ 800526 h 2232476"/>
              <a:gd name="connsiteX2" fmla="*/ 9793 w 1235404"/>
              <a:gd name="connsiteY2" fmla="*/ 194736 h 2232476"/>
              <a:gd name="connsiteX3" fmla="*/ 466993 w 1235404"/>
              <a:gd name="connsiteY3" fmla="*/ 179496 h 2232476"/>
              <a:gd name="connsiteX4" fmla="*/ 920383 w 1235404"/>
              <a:gd name="connsiteY4" fmla="*/ 926256 h 2232476"/>
              <a:gd name="connsiteX5" fmla="*/ 1160412 w 1235404"/>
              <a:gd name="connsiteY5" fmla="*/ 1432986 h 2232476"/>
              <a:gd name="connsiteX6" fmla="*/ 1213753 w 1235404"/>
              <a:gd name="connsiteY6" fmla="*/ 1977816 h 2232476"/>
              <a:gd name="connsiteX7" fmla="*/ 779413 w 1235404"/>
              <a:gd name="connsiteY7" fmla="*/ 2057826 h 2232476"/>
              <a:gd name="connsiteX8" fmla="*/ 604153 w 1235404"/>
              <a:gd name="connsiteY8" fmla="*/ 1615866 h 2232476"/>
              <a:gd name="connsiteX9" fmla="*/ 505092 w 1235404"/>
              <a:gd name="connsiteY9" fmla="*/ 1413936 h 2232476"/>
              <a:gd name="connsiteX10" fmla="*/ 440323 w 1235404"/>
              <a:gd name="connsiteY10" fmla="*/ 1261536 h 223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5404" h="2232476">
                <a:moveTo>
                  <a:pt x="440323" y="1261536"/>
                </a:moveTo>
                <a:cubicBezTo>
                  <a:pt x="377458" y="1159301"/>
                  <a:pt x="237758" y="963086"/>
                  <a:pt x="127903" y="800526"/>
                </a:cubicBezTo>
                <a:cubicBezTo>
                  <a:pt x="18048" y="637966"/>
                  <a:pt x="-20052" y="397301"/>
                  <a:pt x="9793" y="194736"/>
                </a:cubicBezTo>
                <a:cubicBezTo>
                  <a:pt x="39638" y="-7829"/>
                  <a:pt x="258078" y="-110064"/>
                  <a:pt x="466993" y="179496"/>
                </a:cubicBezTo>
                <a:cubicBezTo>
                  <a:pt x="675908" y="469056"/>
                  <a:pt x="804813" y="717341"/>
                  <a:pt x="920383" y="926256"/>
                </a:cubicBezTo>
                <a:cubicBezTo>
                  <a:pt x="1035953" y="1135171"/>
                  <a:pt x="1106437" y="1283761"/>
                  <a:pt x="1160412" y="1432986"/>
                </a:cubicBezTo>
                <a:cubicBezTo>
                  <a:pt x="1214387" y="1582211"/>
                  <a:pt x="1265823" y="1740326"/>
                  <a:pt x="1213753" y="1977816"/>
                </a:cubicBezTo>
                <a:cubicBezTo>
                  <a:pt x="1161683" y="2215306"/>
                  <a:pt x="939433" y="2368976"/>
                  <a:pt x="779413" y="2057826"/>
                </a:cubicBezTo>
                <a:cubicBezTo>
                  <a:pt x="710833" y="1849546"/>
                  <a:pt x="665113" y="1715561"/>
                  <a:pt x="604153" y="1615866"/>
                </a:cubicBezTo>
                <a:cubicBezTo>
                  <a:pt x="543193" y="1516171"/>
                  <a:pt x="521602" y="1455211"/>
                  <a:pt x="505092" y="1413936"/>
                </a:cubicBezTo>
                <a:cubicBezTo>
                  <a:pt x="488582" y="1372661"/>
                  <a:pt x="503188" y="1363771"/>
                  <a:pt x="440323" y="1261536"/>
                </a:cubicBezTo>
                <a:close/>
              </a:path>
            </a:pathLst>
          </a:custGeom>
          <a:noFill/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168140" y="4069080"/>
            <a:ext cx="5760" cy="251460"/>
          </a:xfrm>
          <a:custGeom>
            <a:avLst/>
            <a:gdLst>
              <a:gd name="connsiteX0" fmla="*/ 0 w 11430"/>
              <a:gd name="connsiteY0" fmla="*/ 276934 h 276934"/>
              <a:gd name="connsiteX1" fmla="*/ 3810 w 11430"/>
              <a:gd name="connsiteY1" fmla="*/ 25474 h 276934"/>
              <a:gd name="connsiteX2" fmla="*/ 11430 w 11430"/>
              <a:gd name="connsiteY2" fmla="*/ 21664 h 276934"/>
              <a:gd name="connsiteX0" fmla="*/ 0 w 34290"/>
              <a:gd name="connsiteY0" fmla="*/ 276934 h 276934"/>
              <a:gd name="connsiteX1" fmla="*/ 3810 w 34290"/>
              <a:gd name="connsiteY1" fmla="*/ 25474 h 276934"/>
              <a:gd name="connsiteX2" fmla="*/ 34290 w 34290"/>
              <a:gd name="connsiteY2" fmla="*/ 21664 h 276934"/>
              <a:gd name="connsiteX0" fmla="*/ 0 w 3810"/>
              <a:gd name="connsiteY0" fmla="*/ 251460 h 251460"/>
              <a:gd name="connsiteX1" fmla="*/ 3810 w 3810"/>
              <a:gd name="connsiteY1" fmla="*/ 0 h 251460"/>
              <a:gd name="connsiteX0" fmla="*/ 0 w 15118"/>
              <a:gd name="connsiteY0" fmla="*/ 10000 h 10000"/>
              <a:gd name="connsiteX1" fmla="*/ 10000 w 15118"/>
              <a:gd name="connsiteY1" fmla="*/ 0 h 10000"/>
              <a:gd name="connsiteX0" fmla="*/ 0 w 15118"/>
              <a:gd name="connsiteY0" fmla="*/ 10000 h 10000"/>
              <a:gd name="connsiteX1" fmla="*/ 10000 w 15118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18" h="10000">
                <a:moveTo>
                  <a:pt x="0" y="10000"/>
                </a:moveTo>
                <a:cubicBezTo>
                  <a:pt x="2499" y="5846"/>
                  <a:pt x="25000" y="3813"/>
                  <a:pt x="10000" y="0"/>
                </a:cubicBezTo>
              </a:path>
            </a:pathLst>
          </a:custGeom>
          <a:noFill/>
          <a:ln w="635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5-Point Star 45"/>
          <p:cNvSpPr/>
          <p:nvPr/>
        </p:nvSpPr>
        <p:spPr>
          <a:xfrm>
            <a:off x="6708248" y="3416044"/>
            <a:ext cx="349623" cy="31404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46659" y="3364100"/>
            <a:ext cx="448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Approved Remedial Well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521764" y="2535383"/>
            <a:ext cx="832421" cy="5059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330927" y="2309589"/>
            <a:ext cx="310089" cy="2234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099046" y="3289006"/>
            <a:ext cx="991782" cy="1093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151199" y="4004310"/>
            <a:ext cx="808103" cy="4572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45" name="5-Point Star 44"/>
          <p:cNvSpPr/>
          <p:nvPr/>
        </p:nvSpPr>
        <p:spPr>
          <a:xfrm>
            <a:off x="3385611" y="3899077"/>
            <a:ext cx="299982" cy="274666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5-Point Star 45"/>
          <p:cNvSpPr/>
          <p:nvPr/>
        </p:nvSpPr>
        <p:spPr>
          <a:xfrm>
            <a:off x="3221521" y="2352449"/>
            <a:ext cx="349623" cy="31404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5-Point Star 47"/>
          <p:cNvSpPr/>
          <p:nvPr/>
        </p:nvSpPr>
        <p:spPr>
          <a:xfrm>
            <a:off x="3715320" y="4881673"/>
            <a:ext cx="349623" cy="31404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582150" y="6617010"/>
            <a:ext cx="23519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Approved for public release, </a:t>
            </a:r>
            <a:r>
              <a:rPr lang="en-US" sz="800" b="1" dirty="0" smtClean="0"/>
              <a:t>NG16-2042, 10/12/16 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17267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3267474" y="1714500"/>
            <a:ext cx="8229600" cy="1280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marL="339725" lvl="1" indent="-169863" defTabSz="4572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Arial" pitchFamily="34" charset="0"/>
              </a:rPr>
              <a:t>Below-ground vaults for wells installed to extract groundwater</a:t>
            </a:r>
          </a:p>
          <a:p>
            <a:pPr marL="339725" lvl="1" indent="-169863" defTabSz="4572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Arial" pitchFamily="34" charset="0"/>
              </a:rPr>
              <a:t>Groundwater pumped to treatment system in buried pipes</a:t>
            </a:r>
          </a:p>
        </p:txBody>
      </p: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3267474" y="3317130"/>
            <a:ext cx="8229600" cy="1280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marL="339725" lvl="1" indent="-169863" defTabSz="4572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Arial" pitchFamily="34" charset="0"/>
              </a:rPr>
              <a:t>Removes contamination from the groundwater</a:t>
            </a:r>
          </a:p>
          <a:p>
            <a:pPr marL="339725" lvl="1" indent="-169863" defTabSz="4572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Arial" pitchFamily="34" charset="0"/>
              </a:rPr>
              <a:t>Includes water and air treatment, and other required equipment</a:t>
            </a:r>
            <a:endParaRPr lang="en-US" sz="22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3267474" y="4919759"/>
            <a:ext cx="8229600" cy="1280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marL="339725" lvl="1" indent="-169863" defTabSz="4572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Arial" pitchFamily="34" charset="0"/>
              </a:rPr>
              <a:t>Clean water from treatment system pumped to new recharge basin near Arthur Avenue or to the existing basin on Arthur Avenue</a:t>
            </a: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374266" y="738369"/>
            <a:ext cx="10179434" cy="63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1775"/>
            <a:r>
              <a:rPr lang="en-US" sz="4800" b="1" dirty="0">
                <a:solidFill>
                  <a:srgbClr val="0DA642"/>
                </a:solidFill>
                <a:latin typeface="Calibri" panose="020F0502020204030204" pitchFamily="34" charset="0"/>
                <a:ea typeface="+mn-ea"/>
                <a:cs typeface="+mn-cs"/>
              </a:rPr>
              <a:t>Key Elements of the Cleanup System</a:t>
            </a:r>
          </a:p>
        </p:txBody>
      </p:sp>
      <p:sp>
        <p:nvSpPr>
          <p:cNvPr id="6" name="Rectangle 52"/>
          <p:cNvSpPr>
            <a:spLocks noChangeArrowheads="1"/>
          </p:cNvSpPr>
          <p:nvPr/>
        </p:nvSpPr>
        <p:spPr bwMode="auto">
          <a:xfrm>
            <a:off x="701040" y="1714500"/>
            <a:ext cx="2651760" cy="1280160"/>
          </a:xfrm>
          <a:prstGeom prst="homePlate">
            <a:avLst>
              <a:gd name="adj" fmla="val 30066"/>
            </a:avLst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defTabSz="781903">
              <a:lnSpc>
                <a:spcPct val="90000"/>
              </a:lnSpc>
              <a:spcAft>
                <a:spcPct val="0"/>
              </a:spcAft>
            </a:pPr>
            <a:r>
              <a:rPr lang="en-US" sz="2600" b="1" dirty="0">
                <a:solidFill>
                  <a:schemeClr val="bg1"/>
                </a:solidFill>
                <a:cs typeface="Arial" pitchFamily="34" charset="0"/>
              </a:rPr>
              <a:t>Three Groundwater Remedial Wells</a:t>
            </a: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680719" y="3317130"/>
            <a:ext cx="2651760" cy="1280160"/>
          </a:xfrm>
          <a:prstGeom prst="homePlate">
            <a:avLst>
              <a:gd name="adj" fmla="val 29236"/>
            </a:avLst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defTabSz="781903">
              <a:lnSpc>
                <a:spcPct val="90000"/>
              </a:lnSpc>
              <a:spcAft>
                <a:spcPct val="0"/>
              </a:spcAft>
            </a:pPr>
            <a:r>
              <a:rPr lang="en-US" sz="2600" b="1" dirty="0">
                <a:solidFill>
                  <a:schemeClr val="bg1"/>
                </a:solidFill>
                <a:cs typeface="Arial" pitchFamily="34" charset="0"/>
              </a:rPr>
              <a:t>Treatment System </a:t>
            </a:r>
          </a:p>
        </p:txBody>
      </p:sp>
      <p:sp>
        <p:nvSpPr>
          <p:cNvPr id="10" name="Rectangle 52"/>
          <p:cNvSpPr>
            <a:spLocks noChangeArrowheads="1"/>
          </p:cNvSpPr>
          <p:nvPr/>
        </p:nvSpPr>
        <p:spPr bwMode="auto">
          <a:xfrm>
            <a:off x="680720" y="4919759"/>
            <a:ext cx="2651760" cy="1280160"/>
          </a:xfrm>
          <a:prstGeom prst="homePlate">
            <a:avLst>
              <a:gd name="adj" fmla="val 29236"/>
            </a:avLst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defTabSz="781903">
              <a:lnSpc>
                <a:spcPct val="90000"/>
              </a:lnSpc>
              <a:spcAft>
                <a:spcPct val="0"/>
              </a:spcAft>
            </a:pPr>
            <a:r>
              <a:rPr lang="en-US" sz="2600" b="1" dirty="0">
                <a:solidFill>
                  <a:schemeClr val="bg1"/>
                </a:solidFill>
                <a:cs typeface="Arial" pitchFamily="34" charset="0"/>
              </a:rPr>
              <a:t>Discharge </a:t>
            </a:r>
            <a:br>
              <a:rPr lang="en-US" sz="26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2600" b="1" dirty="0">
                <a:solidFill>
                  <a:schemeClr val="bg1"/>
                </a:solidFill>
                <a:cs typeface="Arial" pitchFamily="34" charset="0"/>
              </a:rPr>
              <a:t>Pipe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82150" y="6617010"/>
            <a:ext cx="23519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Approved for public release, </a:t>
            </a:r>
            <a:r>
              <a:rPr lang="en-US" sz="800" b="1" dirty="0" smtClean="0"/>
              <a:t>NG16-2042, 10/12/16 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40918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872" y="12509"/>
            <a:ext cx="6103136" cy="6771687"/>
          </a:xfrm>
          <a:prstGeom prst="rect">
            <a:avLst/>
          </a:prstGeom>
          <a:ln>
            <a:solidFill>
              <a:schemeClr val="accent2"/>
            </a:solidFill>
            <a:prstDash val="sysDash"/>
          </a:ln>
        </p:spPr>
      </p:pic>
      <p:sp>
        <p:nvSpPr>
          <p:cNvPr id="116" name="Title 4"/>
          <p:cNvSpPr txBox="1">
            <a:spLocks/>
          </p:cNvSpPr>
          <p:nvPr/>
        </p:nvSpPr>
        <p:spPr>
          <a:xfrm>
            <a:off x="23693" y="161299"/>
            <a:ext cx="6098872" cy="63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1775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Project Overview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851310" y="5024688"/>
            <a:ext cx="1474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  <a:uLnTx/>
                <a:uFillTx/>
              </a:rPr>
              <a:t>New Building </a:t>
            </a:r>
            <a:r>
              <a:rPr lang="en-US" sz="1600" b="1" kern="0" dirty="0"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</a:rPr>
              <a:t>Near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  <a:uLnTx/>
                <a:uFillTx/>
              </a:rPr>
              <a:t>GM-38 Treatment Plant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11029282" y="5882254"/>
            <a:ext cx="251207" cy="12324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72" idx="3"/>
          </p:cNvCxnSpPr>
          <p:nvPr/>
        </p:nvCxnSpPr>
        <p:spPr>
          <a:xfrm flipV="1">
            <a:off x="10023200" y="3392349"/>
            <a:ext cx="6272" cy="319958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5-Point Star 78"/>
          <p:cNvSpPr/>
          <p:nvPr/>
        </p:nvSpPr>
        <p:spPr>
          <a:xfrm>
            <a:off x="508599" y="2021120"/>
            <a:ext cx="497314" cy="404577"/>
          </a:xfrm>
          <a:prstGeom prst="star5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282443" y="1246952"/>
            <a:ext cx="439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ysClr val="windowText" lastClr="000000"/>
                </a:solidFill>
              </a:rPr>
              <a:t>NYSDEC- approved, TOB permitted well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95181" y="4668828"/>
            <a:ext cx="350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New buried pipe location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8539226" y="780248"/>
            <a:ext cx="71276" cy="432247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0" y="6471941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Approved for public release;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NG16-2042, 10/12/16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©Northrop Grumman 2016</a:t>
            </a:r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9915181" y="1431912"/>
            <a:ext cx="56159" cy="128288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5-Point Star 98"/>
          <p:cNvSpPr/>
          <p:nvPr/>
        </p:nvSpPr>
        <p:spPr>
          <a:xfrm>
            <a:off x="7366548" y="607827"/>
            <a:ext cx="279775" cy="248705"/>
          </a:xfrm>
          <a:prstGeom prst="star5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5-Point Star 101"/>
          <p:cNvSpPr/>
          <p:nvPr/>
        </p:nvSpPr>
        <p:spPr>
          <a:xfrm>
            <a:off x="7833422" y="3586009"/>
            <a:ext cx="353125" cy="290748"/>
          </a:xfrm>
          <a:prstGeom prst="star5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96516" y="2985051"/>
            <a:ext cx="321479" cy="2317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5" name="TextBox 104"/>
          <p:cNvSpPr txBox="1"/>
          <p:nvPr/>
        </p:nvSpPr>
        <p:spPr>
          <a:xfrm>
            <a:off x="1343877" y="2913526"/>
            <a:ext cx="367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New Treatment Building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720508" y="941850"/>
            <a:ext cx="147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  <a:uLnTx/>
                <a:uFillTx/>
              </a:rPr>
              <a:t>RW-21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528274" y="3822308"/>
            <a:ext cx="147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  <a:uLnTx/>
                <a:uFillTx/>
              </a:rPr>
              <a:t>RW-20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8306049" y="5894984"/>
            <a:ext cx="147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  <a:uLnTx/>
                <a:uFillTx/>
              </a:rPr>
              <a:t>RW-22</a:t>
            </a:r>
          </a:p>
        </p:txBody>
      </p:sp>
      <p:cxnSp>
        <p:nvCxnSpPr>
          <p:cNvPr id="121" name="Straight Connector 120"/>
          <p:cNvCxnSpPr>
            <a:endCxn id="70" idx="1"/>
          </p:cNvCxnSpPr>
          <p:nvPr/>
        </p:nvCxnSpPr>
        <p:spPr>
          <a:xfrm>
            <a:off x="9915181" y="1534397"/>
            <a:ext cx="412116" cy="95359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10" idx="1"/>
          </p:cNvCxnSpPr>
          <p:nvPr/>
        </p:nvCxnSpPr>
        <p:spPr>
          <a:xfrm flipV="1">
            <a:off x="10218824" y="6031576"/>
            <a:ext cx="557376" cy="213021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5FD-8233-4965-841C-9FCA823F4553}" type="slidenum">
              <a:rPr lang="en-US" smtClean="0"/>
              <a:t>5</a:t>
            </a:fld>
            <a:endParaRPr lang="en-US"/>
          </a:p>
        </p:txBody>
      </p:sp>
      <p:sp>
        <p:nvSpPr>
          <p:cNvPr id="43" name="5-Point Star 78"/>
          <p:cNvSpPr/>
          <p:nvPr/>
        </p:nvSpPr>
        <p:spPr>
          <a:xfrm>
            <a:off x="508599" y="1246952"/>
            <a:ext cx="507895" cy="467548"/>
          </a:xfrm>
          <a:prstGeom prst="star5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11066" y="1913497"/>
            <a:ext cx="440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NYSDEC-approved,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TOB permit-pending w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ell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7460605" y="6184367"/>
            <a:ext cx="554553" cy="24397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528274" y="5300388"/>
            <a:ext cx="1474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  <a:uLnTx/>
                <a:uFillTx/>
              </a:rPr>
              <a:t>Proposed</a:t>
            </a:r>
            <a:r>
              <a:rPr lang="en-US" sz="1600" b="1" kern="0" dirty="0"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</a:rPr>
              <a:t>New Basin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90500">
                  <a:schemeClr val="bg1">
                    <a:alpha val="99000"/>
                  </a:schemeClr>
                </a:glow>
              </a:effectLst>
              <a:uLnTx/>
              <a:uFillTx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7690704" y="5857644"/>
            <a:ext cx="212809" cy="28979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Right 7"/>
          <p:cNvSpPr/>
          <p:nvPr/>
        </p:nvSpPr>
        <p:spPr>
          <a:xfrm rot="10800000">
            <a:off x="7153275" y="6481761"/>
            <a:ext cx="2971192" cy="14941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Arrow: Right 47"/>
          <p:cNvSpPr/>
          <p:nvPr/>
        </p:nvSpPr>
        <p:spPr>
          <a:xfrm rot="9628155">
            <a:off x="10119026" y="6379701"/>
            <a:ext cx="619920" cy="12908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Arrow: Right 48"/>
          <p:cNvSpPr/>
          <p:nvPr/>
        </p:nvSpPr>
        <p:spPr>
          <a:xfrm rot="10800000">
            <a:off x="402866" y="3929583"/>
            <a:ext cx="796140" cy="10361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1343877" y="3652678"/>
            <a:ext cx="440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ysClr val="windowText" lastClr="000000"/>
                </a:solidFill>
              </a:rPr>
              <a:t>New buried treated water line and flow direction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Arrow: Right 54"/>
          <p:cNvSpPr/>
          <p:nvPr/>
        </p:nvSpPr>
        <p:spPr>
          <a:xfrm rot="9377533" flipV="1">
            <a:off x="10165673" y="6198360"/>
            <a:ext cx="619920" cy="6203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Arrow: Right 56"/>
          <p:cNvSpPr/>
          <p:nvPr/>
        </p:nvSpPr>
        <p:spPr>
          <a:xfrm rot="10559930" flipV="1">
            <a:off x="9053951" y="6358113"/>
            <a:ext cx="1122906" cy="7642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row: Right 58"/>
          <p:cNvSpPr/>
          <p:nvPr/>
        </p:nvSpPr>
        <p:spPr>
          <a:xfrm rot="11277580" flipV="1">
            <a:off x="7924883" y="6318139"/>
            <a:ext cx="1122906" cy="7642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Arrow: Right 59"/>
          <p:cNvSpPr/>
          <p:nvPr/>
        </p:nvSpPr>
        <p:spPr>
          <a:xfrm rot="10800000">
            <a:off x="390174" y="5665053"/>
            <a:ext cx="802720" cy="15696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420878" y="5407980"/>
            <a:ext cx="4338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ysClr val="windowText" lastClr="000000"/>
                </a:solidFill>
              </a:rPr>
              <a:t>Existing Navy GM-38 buried treated water line and flow direction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6098872" y="6240759"/>
            <a:ext cx="1283192" cy="361497"/>
          </a:xfrm>
          <a:prstGeom prst="roundRect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064577" y="5431803"/>
            <a:ext cx="1474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  <a:uLnTx/>
                <a:uFillTx/>
              </a:rPr>
              <a:t>Arthur Avenue </a:t>
            </a:r>
            <a:r>
              <a:rPr lang="en-US" sz="1600" b="1" kern="0" dirty="0"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</a:rPr>
              <a:t>Basin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90500">
                  <a:schemeClr val="bg1">
                    <a:alpha val="99000"/>
                  </a:schemeClr>
                </a:glow>
              </a:effectLst>
              <a:uLnTx/>
              <a:uFillTx/>
            </a:endParaRPr>
          </a:p>
        </p:txBody>
      </p:sp>
      <p:cxnSp>
        <p:nvCxnSpPr>
          <p:cNvPr id="66" name="Straight Arrow Connector 65"/>
          <p:cNvCxnSpPr>
            <a:stCxn id="63" idx="2"/>
          </p:cNvCxnSpPr>
          <p:nvPr/>
        </p:nvCxnSpPr>
        <p:spPr>
          <a:xfrm flipH="1">
            <a:off x="6672036" y="6016578"/>
            <a:ext cx="129597" cy="206763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67" idx="3"/>
          </p:cNvCxnSpPr>
          <p:nvPr/>
        </p:nvCxnSpPr>
        <p:spPr>
          <a:xfrm flipH="1" flipV="1">
            <a:off x="7906206" y="345408"/>
            <a:ext cx="682643" cy="442707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row: Right 53"/>
          <p:cNvSpPr/>
          <p:nvPr/>
        </p:nvSpPr>
        <p:spPr>
          <a:xfrm rot="10800000">
            <a:off x="390176" y="4780529"/>
            <a:ext cx="796140" cy="13719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8" name="Arrow: Right 57"/>
          <p:cNvSpPr/>
          <p:nvPr/>
        </p:nvSpPr>
        <p:spPr>
          <a:xfrm rot="506788">
            <a:off x="8524044" y="1237170"/>
            <a:ext cx="1459892" cy="13767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7" name="Arrow: Right 66"/>
          <p:cNvSpPr/>
          <p:nvPr/>
        </p:nvSpPr>
        <p:spPr>
          <a:xfrm rot="18778420">
            <a:off x="7487847" y="458595"/>
            <a:ext cx="497554" cy="13767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0" name="Arrow: Right 69"/>
          <p:cNvSpPr/>
          <p:nvPr/>
        </p:nvSpPr>
        <p:spPr>
          <a:xfrm rot="5816208">
            <a:off x="9320676" y="2460581"/>
            <a:ext cx="1796296" cy="12149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2" name="Arrow: Right 71"/>
          <p:cNvSpPr/>
          <p:nvPr/>
        </p:nvSpPr>
        <p:spPr>
          <a:xfrm rot="20970250">
            <a:off x="8105725" y="3498041"/>
            <a:ext cx="1939977" cy="14201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5" name="Arrow: Right 74"/>
          <p:cNvSpPr/>
          <p:nvPr/>
        </p:nvSpPr>
        <p:spPr>
          <a:xfrm rot="4324851">
            <a:off x="9184203" y="4789427"/>
            <a:ext cx="2396492" cy="10753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6" name="Arrow: Right 75"/>
          <p:cNvSpPr/>
          <p:nvPr/>
        </p:nvSpPr>
        <p:spPr>
          <a:xfrm rot="4299465">
            <a:off x="9281290" y="4754283"/>
            <a:ext cx="2347767" cy="111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cxnSp>
        <p:nvCxnSpPr>
          <p:cNvPr id="77" name="Straight Connector 76"/>
          <p:cNvCxnSpPr>
            <a:endCxn id="70" idx="3"/>
          </p:cNvCxnSpPr>
          <p:nvPr/>
        </p:nvCxnSpPr>
        <p:spPr>
          <a:xfrm flipV="1">
            <a:off x="10107788" y="3412904"/>
            <a:ext cx="2563" cy="299403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Arrow: Right 77"/>
          <p:cNvSpPr/>
          <p:nvPr/>
        </p:nvSpPr>
        <p:spPr>
          <a:xfrm rot="21376960">
            <a:off x="8929708" y="6223144"/>
            <a:ext cx="1402945" cy="11968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03" name="5-Point Star 102"/>
          <p:cNvSpPr/>
          <p:nvPr/>
        </p:nvSpPr>
        <p:spPr>
          <a:xfrm>
            <a:off x="8787504" y="6169536"/>
            <a:ext cx="276421" cy="273268"/>
          </a:xfrm>
          <a:prstGeom prst="star5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76200" y="5915717"/>
            <a:ext cx="215406" cy="23171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7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-4357" y="3446942"/>
            <a:ext cx="12196357" cy="30681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753833" y="1371600"/>
            <a:ext cx="0" cy="4114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26684" y="1600200"/>
            <a:ext cx="0" cy="36576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9535" y="2057400"/>
            <a:ext cx="0" cy="2743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72386" y="2514600"/>
            <a:ext cx="0" cy="1828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445237" y="2971800"/>
            <a:ext cx="0" cy="914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84442" y="1143000"/>
            <a:ext cx="0" cy="457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127009" y="4400550"/>
            <a:ext cx="2674936" cy="457200"/>
          </a:xfrm>
          <a:custGeom>
            <a:avLst/>
            <a:gdLst>
              <a:gd name="connsiteX0" fmla="*/ 0 w 2885086"/>
              <a:gd name="connsiteY0" fmla="*/ 0 h 345419"/>
              <a:gd name="connsiteX1" fmla="*/ 2712377 w 2885086"/>
              <a:gd name="connsiteY1" fmla="*/ 0 h 345419"/>
              <a:gd name="connsiteX2" fmla="*/ 2885086 w 2885086"/>
              <a:gd name="connsiteY2" fmla="*/ 172710 h 345419"/>
              <a:gd name="connsiteX3" fmla="*/ 2712377 w 2885086"/>
              <a:gd name="connsiteY3" fmla="*/ 345419 h 345419"/>
              <a:gd name="connsiteX4" fmla="*/ 0 w 2885086"/>
              <a:gd name="connsiteY4" fmla="*/ 345419 h 345419"/>
              <a:gd name="connsiteX5" fmla="*/ 172710 w 2885086"/>
              <a:gd name="connsiteY5" fmla="*/ 172710 h 345419"/>
              <a:gd name="connsiteX6" fmla="*/ 0 w 2885086"/>
              <a:gd name="connsiteY6" fmla="*/ 0 h 34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5086" h="345419">
                <a:moveTo>
                  <a:pt x="0" y="0"/>
                </a:moveTo>
                <a:lnTo>
                  <a:pt x="2712377" y="0"/>
                </a:lnTo>
                <a:lnTo>
                  <a:pt x="2885086" y="172710"/>
                </a:lnTo>
                <a:lnTo>
                  <a:pt x="2712377" y="345419"/>
                </a:lnTo>
                <a:lnTo>
                  <a:pt x="0" y="345419"/>
                </a:lnTo>
                <a:lnTo>
                  <a:pt x="172710" y="172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00050">
              <a:lnSpc>
                <a:spcPct val="70000"/>
              </a:lnSpc>
              <a:spcBef>
                <a:spcPct val="0"/>
              </a:spcBef>
            </a:pPr>
            <a:r>
              <a:rPr lang="en-US" sz="1400" b="1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Install VPBs 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&amp;</a:t>
            </a:r>
            <a:r>
              <a:rPr lang="en-US" sz="1400" b="1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 Monitoring Wells</a:t>
            </a:r>
          </a:p>
        </p:txBody>
      </p:sp>
      <p:sp>
        <p:nvSpPr>
          <p:cNvPr id="17" name="Freeform 16"/>
          <p:cNvSpPr/>
          <p:nvPr/>
        </p:nvSpPr>
        <p:spPr>
          <a:xfrm>
            <a:off x="3676585" y="2571750"/>
            <a:ext cx="4610452" cy="457200"/>
          </a:xfrm>
          <a:custGeom>
            <a:avLst/>
            <a:gdLst>
              <a:gd name="connsiteX0" fmla="*/ 0 w 4610452"/>
              <a:gd name="connsiteY0" fmla="*/ 0 h 345419"/>
              <a:gd name="connsiteX1" fmla="*/ 4437743 w 4610452"/>
              <a:gd name="connsiteY1" fmla="*/ 0 h 345419"/>
              <a:gd name="connsiteX2" fmla="*/ 4610452 w 4610452"/>
              <a:gd name="connsiteY2" fmla="*/ 172710 h 345419"/>
              <a:gd name="connsiteX3" fmla="*/ 4437743 w 4610452"/>
              <a:gd name="connsiteY3" fmla="*/ 345419 h 345419"/>
              <a:gd name="connsiteX4" fmla="*/ 0 w 4610452"/>
              <a:gd name="connsiteY4" fmla="*/ 345419 h 345419"/>
              <a:gd name="connsiteX5" fmla="*/ 172710 w 4610452"/>
              <a:gd name="connsiteY5" fmla="*/ 172710 h 345419"/>
              <a:gd name="connsiteX6" fmla="*/ 0 w 4610452"/>
              <a:gd name="connsiteY6" fmla="*/ 0 h 34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0452" h="345419">
                <a:moveTo>
                  <a:pt x="0" y="0"/>
                </a:moveTo>
                <a:lnTo>
                  <a:pt x="4437743" y="0"/>
                </a:lnTo>
                <a:lnTo>
                  <a:pt x="4610452" y="172710"/>
                </a:lnTo>
                <a:lnTo>
                  <a:pt x="4437743" y="345419"/>
                </a:lnTo>
                <a:lnTo>
                  <a:pt x="0" y="345419"/>
                </a:lnTo>
                <a:lnTo>
                  <a:pt x="172710" y="172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00050">
              <a:lnSpc>
                <a:spcPct val="70000"/>
              </a:lnSpc>
              <a:spcBef>
                <a:spcPct val="0"/>
              </a:spcBef>
            </a:pPr>
            <a:r>
              <a:rPr lang="en-US" sz="1400" b="1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Purchase Remedial System Equipment</a:t>
            </a:r>
          </a:p>
        </p:txBody>
      </p:sp>
      <p:sp>
        <p:nvSpPr>
          <p:cNvPr id="18" name="Freeform 17"/>
          <p:cNvSpPr/>
          <p:nvPr/>
        </p:nvSpPr>
        <p:spPr>
          <a:xfrm>
            <a:off x="3084472" y="3886200"/>
            <a:ext cx="2717473" cy="457200"/>
          </a:xfrm>
          <a:custGeom>
            <a:avLst/>
            <a:gdLst>
              <a:gd name="connsiteX0" fmla="*/ 0 w 3011514"/>
              <a:gd name="connsiteY0" fmla="*/ 0 h 369208"/>
              <a:gd name="connsiteX1" fmla="*/ 2826910 w 3011514"/>
              <a:gd name="connsiteY1" fmla="*/ 0 h 369208"/>
              <a:gd name="connsiteX2" fmla="*/ 3011514 w 3011514"/>
              <a:gd name="connsiteY2" fmla="*/ 184604 h 369208"/>
              <a:gd name="connsiteX3" fmla="*/ 2826910 w 3011514"/>
              <a:gd name="connsiteY3" fmla="*/ 369208 h 369208"/>
              <a:gd name="connsiteX4" fmla="*/ 0 w 3011514"/>
              <a:gd name="connsiteY4" fmla="*/ 369208 h 369208"/>
              <a:gd name="connsiteX5" fmla="*/ 184604 w 3011514"/>
              <a:gd name="connsiteY5" fmla="*/ 184604 h 369208"/>
              <a:gd name="connsiteX6" fmla="*/ 0 w 3011514"/>
              <a:gd name="connsiteY6" fmla="*/ 0 h 36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1514" h="369208">
                <a:moveTo>
                  <a:pt x="0" y="0"/>
                </a:moveTo>
                <a:lnTo>
                  <a:pt x="2826910" y="0"/>
                </a:lnTo>
                <a:lnTo>
                  <a:pt x="3011514" y="184604"/>
                </a:lnTo>
                <a:lnTo>
                  <a:pt x="2826910" y="369208"/>
                </a:lnTo>
                <a:lnTo>
                  <a:pt x="0" y="369208"/>
                </a:lnTo>
                <a:lnTo>
                  <a:pt x="184604" y="1846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00050">
              <a:lnSpc>
                <a:spcPct val="70000"/>
              </a:lnSpc>
              <a:spcBef>
                <a:spcPct val="0"/>
              </a:spcBef>
            </a:pPr>
            <a:r>
              <a:rPr lang="en-US" sz="1400" b="1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Install RW-21 &amp; RW-22</a:t>
            </a:r>
          </a:p>
        </p:txBody>
      </p:sp>
      <p:sp>
        <p:nvSpPr>
          <p:cNvPr id="19" name="Freeform 18"/>
          <p:cNvSpPr/>
          <p:nvPr/>
        </p:nvSpPr>
        <p:spPr>
          <a:xfrm>
            <a:off x="6981411" y="3886200"/>
            <a:ext cx="1634770" cy="457200"/>
          </a:xfrm>
          <a:custGeom>
            <a:avLst/>
            <a:gdLst>
              <a:gd name="connsiteX0" fmla="*/ 0 w 1634770"/>
              <a:gd name="connsiteY0" fmla="*/ 0 h 369208"/>
              <a:gd name="connsiteX1" fmla="*/ 1450166 w 1634770"/>
              <a:gd name="connsiteY1" fmla="*/ 0 h 369208"/>
              <a:gd name="connsiteX2" fmla="*/ 1634770 w 1634770"/>
              <a:gd name="connsiteY2" fmla="*/ 184604 h 369208"/>
              <a:gd name="connsiteX3" fmla="*/ 1450166 w 1634770"/>
              <a:gd name="connsiteY3" fmla="*/ 369208 h 369208"/>
              <a:gd name="connsiteX4" fmla="*/ 0 w 1634770"/>
              <a:gd name="connsiteY4" fmla="*/ 369208 h 369208"/>
              <a:gd name="connsiteX5" fmla="*/ 184604 w 1634770"/>
              <a:gd name="connsiteY5" fmla="*/ 184604 h 369208"/>
              <a:gd name="connsiteX6" fmla="*/ 0 w 1634770"/>
              <a:gd name="connsiteY6" fmla="*/ 0 h 36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770" h="369208">
                <a:moveTo>
                  <a:pt x="0" y="0"/>
                </a:moveTo>
                <a:lnTo>
                  <a:pt x="1450166" y="0"/>
                </a:lnTo>
                <a:lnTo>
                  <a:pt x="1634770" y="184604"/>
                </a:lnTo>
                <a:lnTo>
                  <a:pt x="1450166" y="369208"/>
                </a:lnTo>
                <a:lnTo>
                  <a:pt x="0" y="369208"/>
                </a:lnTo>
                <a:lnTo>
                  <a:pt x="184604" y="1846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00050">
              <a:lnSpc>
                <a:spcPct val="70000"/>
              </a:lnSpc>
              <a:spcBef>
                <a:spcPct val="0"/>
              </a:spcBef>
            </a:pPr>
            <a:r>
              <a:rPr lang="en-US" sz="1400" b="1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Install RW-20</a:t>
            </a:r>
          </a:p>
        </p:txBody>
      </p:sp>
      <p:sp>
        <p:nvSpPr>
          <p:cNvPr id="20" name="Freeform 19"/>
          <p:cNvSpPr/>
          <p:nvPr/>
        </p:nvSpPr>
        <p:spPr>
          <a:xfrm>
            <a:off x="7499430" y="4914900"/>
            <a:ext cx="3125273" cy="457200"/>
          </a:xfrm>
          <a:custGeom>
            <a:avLst/>
            <a:gdLst>
              <a:gd name="connsiteX0" fmla="*/ 0 w 2205529"/>
              <a:gd name="connsiteY0" fmla="*/ 0 h 358735"/>
              <a:gd name="connsiteX1" fmla="*/ 2026162 w 2205529"/>
              <a:gd name="connsiteY1" fmla="*/ 0 h 358735"/>
              <a:gd name="connsiteX2" fmla="*/ 2205529 w 2205529"/>
              <a:gd name="connsiteY2" fmla="*/ 179368 h 358735"/>
              <a:gd name="connsiteX3" fmla="*/ 2026162 w 2205529"/>
              <a:gd name="connsiteY3" fmla="*/ 358735 h 358735"/>
              <a:gd name="connsiteX4" fmla="*/ 0 w 2205529"/>
              <a:gd name="connsiteY4" fmla="*/ 358735 h 358735"/>
              <a:gd name="connsiteX5" fmla="*/ 179368 w 2205529"/>
              <a:gd name="connsiteY5" fmla="*/ 179368 h 358735"/>
              <a:gd name="connsiteX6" fmla="*/ 0 w 2205529"/>
              <a:gd name="connsiteY6" fmla="*/ 0 h 35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5529" h="358735">
                <a:moveTo>
                  <a:pt x="0" y="0"/>
                </a:moveTo>
                <a:lnTo>
                  <a:pt x="2026162" y="0"/>
                </a:lnTo>
                <a:lnTo>
                  <a:pt x="2205529" y="179368"/>
                </a:lnTo>
                <a:lnTo>
                  <a:pt x="2026162" y="358735"/>
                </a:lnTo>
                <a:lnTo>
                  <a:pt x="0" y="358735"/>
                </a:lnTo>
                <a:lnTo>
                  <a:pt x="179368" y="1793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00050">
              <a:lnSpc>
                <a:spcPct val="70000"/>
              </a:lnSpc>
              <a:spcBef>
                <a:spcPct val="0"/>
              </a:spcBef>
            </a:pPr>
            <a:r>
              <a:rPr lang="en-US" sz="1400" b="1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Build New Basin</a:t>
            </a:r>
          </a:p>
        </p:txBody>
      </p:sp>
      <p:sp>
        <p:nvSpPr>
          <p:cNvPr id="21" name="Freeform 20"/>
          <p:cNvSpPr/>
          <p:nvPr/>
        </p:nvSpPr>
        <p:spPr>
          <a:xfrm>
            <a:off x="1536510" y="1543050"/>
            <a:ext cx="4716477" cy="457200"/>
          </a:xfrm>
          <a:custGeom>
            <a:avLst/>
            <a:gdLst>
              <a:gd name="connsiteX0" fmla="*/ 0 w 4716477"/>
              <a:gd name="connsiteY0" fmla="*/ 0 h 369000"/>
              <a:gd name="connsiteX1" fmla="*/ 4531977 w 4716477"/>
              <a:gd name="connsiteY1" fmla="*/ 0 h 369000"/>
              <a:gd name="connsiteX2" fmla="*/ 4716477 w 4716477"/>
              <a:gd name="connsiteY2" fmla="*/ 184500 h 369000"/>
              <a:gd name="connsiteX3" fmla="*/ 4531977 w 4716477"/>
              <a:gd name="connsiteY3" fmla="*/ 369000 h 369000"/>
              <a:gd name="connsiteX4" fmla="*/ 0 w 4716477"/>
              <a:gd name="connsiteY4" fmla="*/ 369000 h 369000"/>
              <a:gd name="connsiteX5" fmla="*/ 184500 w 4716477"/>
              <a:gd name="connsiteY5" fmla="*/ 184500 h 369000"/>
              <a:gd name="connsiteX6" fmla="*/ 0 w 4716477"/>
              <a:gd name="connsiteY6" fmla="*/ 0 h 3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6477" h="369000">
                <a:moveTo>
                  <a:pt x="0" y="0"/>
                </a:moveTo>
                <a:lnTo>
                  <a:pt x="4531977" y="0"/>
                </a:lnTo>
                <a:lnTo>
                  <a:pt x="4716477" y="184500"/>
                </a:lnTo>
                <a:lnTo>
                  <a:pt x="4531977" y="369000"/>
                </a:lnTo>
                <a:lnTo>
                  <a:pt x="0" y="369000"/>
                </a:lnTo>
                <a:lnTo>
                  <a:pt x="184500" y="1845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00050">
              <a:lnSpc>
                <a:spcPct val="70000"/>
              </a:lnSpc>
              <a:spcBef>
                <a:spcPct val="0"/>
              </a:spcBef>
            </a:pPr>
            <a:r>
              <a:rPr lang="en-US" sz="1400" b="1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Remedial Design</a:t>
            </a:r>
          </a:p>
        </p:txBody>
      </p:sp>
      <p:sp>
        <p:nvSpPr>
          <p:cNvPr id="22" name="Freeform 21"/>
          <p:cNvSpPr/>
          <p:nvPr/>
        </p:nvSpPr>
        <p:spPr>
          <a:xfrm>
            <a:off x="7499430" y="4400550"/>
            <a:ext cx="3125273" cy="457200"/>
          </a:xfrm>
          <a:custGeom>
            <a:avLst/>
            <a:gdLst>
              <a:gd name="connsiteX0" fmla="*/ 0 w 2400126"/>
              <a:gd name="connsiteY0" fmla="*/ 0 h 403203"/>
              <a:gd name="connsiteX1" fmla="*/ 2198525 w 2400126"/>
              <a:gd name="connsiteY1" fmla="*/ 0 h 403203"/>
              <a:gd name="connsiteX2" fmla="*/ 2400126 w 2400126"/>
              <a:gd name="connsiteY2" fmla="*/ 201602 h 403203"/>
              <a:gd name="connsiteX3" fmla="*/ 2198525 w 2400126"/>
              <a:gd name="connsiteY3" fmla="*/ 403203 h 403203"/>
              <a:gd name="connsiteX4" fmla="*/ 0 w 2400126"/>
              <a:gd name="connsiteY4" fmla="*/ 403203 h 403203"/>
              <a:gd name="connsiteX5" fmla="*/ 201602 w 2400126"/>
              <a:gd name="connsiteY5" fmla="*/ 201602 h 403203"/>
              <a:gd name="connsiteX6" fmla="*/ 0 w 2400126"/>
              <a:gd name="connsiteY6" fmla="*/ 0 h 403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0126" h="403203">
                <a:moveTo>
                  <a:pt x="0" y="0"/>
                </a:moveTo>
                <a:lnTo>
                  <a:pt x="2198525" y="0"/>
                </a:lnTo>
                <a:lnTo>
                  <a:pt x="2400126" y="201602"/>
                </a:lnTo>
                <a:lnTo>
                  <a:pt x="2198525" y="403203"/>
                </a:lnTo>
                <a:lnTo>
                  <a:pt x="0" y="403203"/>
                </a:lnTo>
                <a:lnTo>
                  <a:pt x="201602" y="2016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00050">
              <a:lnSpc>
                <a:spcPct val="70000"/>
              </a:lnSpc>
              <a:spcBef>
                <a:spcPct val="0"/>
              </a:spcBef>
            </a:pPr>
            <a:r>
              <a:rPr lang="en-US" sz="1400" b="1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Build Treatment Plant</a:t>
            </a:r>
          </a:p>
        </p:txBody>
      </p:sp>
      <p:sp>
        <p:nvSpPr>
          <p:cNvPr id="23" name="Freeform 22"/>
          <p:cNvSpPr/>
          <p:nvPr/>
        </p:nvSpPr>
        <p:spPr>
          <a:xfrm>
            <a:off x="7581899" y="5429250"/>
            <a:ext cx="3042803" cy="457200"/>
          </a:xfrm>
          <a:custGeom>
            <a:avLst/>
            <a:gdLst>
              <a:gd name="connsiteX0" fmla="*/ 0 w 2292655"/>
              <a:gd name="connsiteY0" fmla="*/ 0 h 339339"/>
              <a:gd name="connsiteX1" fmla="*/ 2122986 w 2292655"/>
              <a:gd name="connsiteY1" fmla="*/ 0 h 339339"/>
              <a:gd name="connsiteX2" fmla="*/ 2292655 w 2292655"/>
              <a:gd name="connsiteY2" fmla="*/ 169670 h 339339"/>
              <a:gd name="connsiteX3" fmla="*/ 2122986 w 2292655"/>
              <a:gd name="connsiteY3" fmla="*/ 339339 h 339339"/>
              <a:gd name="connsiteX4" fmla="*/ 0 w 2292655"/>
              <a:gd name="connsiteY4" fmla="*/ 339339 h 339339"/>
              <a:gd name="connsiteX5" fmla="*/ 169670 w 2292655"/>
              <a:gd name="connsiteY5" fmla="*/ 169670 h 339339"/>
              <a:gd name="connsiteX6" fmla="*/ 0 w 2292655"/>
              <a:gd name="connsiteY6" fmla="*/ 0 h 33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2655" h="339339">
                <a:moveTo>
                  <a:pt x="0" y="0"/>
                </a:moveTo>
                <a:lnTo>
                  <a:pt x="2122986" y="0"/>
                </a:lnTo>
                <a:lnTo>
                  <a:pt x="2292655" y="169670"/>
                </a:lnTo>
                <a:lnTo>
                  <a:pt x="2122986" y="339339"/>
                </a:lnTo>
                <a:lnTo>
                  <a:pt x="0" y="339339"/>
                </a:lnTo>
                <a:lnTo>
                  <a:pt x="169670" y="1696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00050">
              <a:lnSpc>
                <a:spcPct val="70000"/>
              </a:lnSpc>
              <a:spcBef>
                <a:spcPct val="0"/>
              </a:spcBef>
            </a:pPr>
            <a:r>
              <a:rPr lang="en-US" sz="1400" b="1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Install Piping &amp; Vaults</a:t>
            </a:r>
          </a:p>
        </p:txBody>
      </p:sp>
      <p:sp>
        <p:nvSpPr>
          <p:cNvPr id="24" name="Freeform 23"/>
          <p:cNvSpPr/>
          <p:nvPr/>
        </p:nvSpPr>
        <p:spPr>
          <a:xfrm>
            <a:off x="8657851" y="5943600"/>
            <a:ext cx="1966851" cy="457200"/>
          </a:xfrm>
          <a:custGeom>
            <a:avLst/>
            <a:gdLst>
              <a:gd name="connsiteX0" fmla="*/ 0 w 1325132"/>
              <a:gd name="connsiteY0" fmla="*/ 0 h 346205"/>
              <a:gd name="connsiteX1" fmla="*/ 1152030 w 1325132"/>
              <a:gd name="connsiteY1" fmla="*/ 0 h 346205"/>
              <a:gd name="connsiteX2" fmla="*/ 1325132 w 1325132"/>
              <a:gd name="connsiteY2" fmla="*/ 173103 h 346205"/>
              <a:gd name="connsiteX3" fmla="*/ 1152030 w 1325132"/>
              <a:gd name="connsiteY3" fmla="*/ 346205 h 346205"/>
              <a:gd name="connsiteX4" fmla="*/ 0 w 1325132"/>
              <a:gd name="connsiteY4" fmla="*/ 346205 h 346205"/>
              <a:gd name="connsiteX5" fmla="*/ 173103 w 1325132"/>
              <a:gd name="connsiteY5" fmla="*/ 173103 h 346205"/>
              <a:gd name="connsiteX6" fmla="*/ 0 w 1325132"/>
              <a:gd name="connsiteY6" fmla="*/ 0 h 34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5132" h="346205">
                <a:moveTo>
                  <a:pt x="0" y="0"/>
                </a:moveTo>
                <a:lnTo>
                  <a:pt x="1152030" y="0"/>
                </a:lnTo>
                <a:lnTo>
                  <a:pt x="1325132" y="173103"/>
                </a:lnTo>
                <a:lnTo>
                  <a:pt x="1152030" y="346205"/>
                </a:lnTo>
                <a:lnTo>
                  <a:pt x="0" y="346205"/>
                </a:lnTo>
                <a:lnTo>
                  <a:pt x="173103" y="1731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00050">
              <a:lnSpc>
                <a:spcPct val="70000"/>
              </a:lnSpc>
              <a:spcBef>
                <a:spcPct val="0"/>
              </a:spcBef>
            </a:pPr>
            <a:r>
              <a:rPr lang="en-US" sz="1400" b="1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Install </a:t>
            </a:r>
          </a:p>
          <a:p>
            <a:pPr lvl="0" algn="ctr" defTabSz="400050">
              <a:lnSpc>
                <a:spcPct val="70000"/>
              </a:lnSpc>
              <a:spcBef>
                <a:spcPct val="0"/>
              </a:spcBef>
            </a:pPr>
            <a:r>
              <a:rPr lang="en-US" sz="1400" b="1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Discharge Line</a:t>
            </a:r>
          </a:p>
        </p:txBody>
      </p:sp>
      <p:sp>
        <p:nvSpPr>
          <p:cNvPr id="25" name="Freeform 24"/>
          <p:cNvSpPr/>
          <p:nvPr/>
        </p:nvSpPr>
        <p:spPr>
          <a:xfrm>
            <a:off x="4125886" y="2057400"/>
            <a:ext cx="1465546" cy="457200"/>
          </a:xfrm>
          <a:custGeom>
            <a:avLst/>
            <a:gdLst>
              <a:gd name="connsiteX0" fmla="*/ 0 w 1465546"/>
              <a:gd name="connsiteY0" fmla="*/ 0 h 424345"/>
              <a:gd name="connsiteX1" fmla="*/ 1253374 w 1465546"/>
              <a:gd name="connsiteY1" fmla="*/ 0 h 424345"/>
              <a:gd name="connsiteX2" fmla="*/ 1465546 w 1465546"/>
              <a:gd name="connsiteY2" fmla="*/ 212173 h 424345"/>
              <a:gd name="connsiteX3" fmla="*/ 1253374 w 1465546"/>
              <a:gd name="connsiteY3" fmla="*/ 424345 h 424345"/>
              <a:gd name="connsiteX4" fmla="*/ 0 w 1465546"/>
              <a:gd name="connsiteY4" fmla="*/ 424345 h 424345"/>
              <a:gd name="connsiteX5" fmla="*/ 212173 w 1465546"/>
              <a:gd name="connsiteY5" fmla="*/ 212173 h 424345"/>
              <a:gd name="connsiteX6" fmla="*/ 0 w 1465546"/>
              <a:gd name="connsiteY6" fmla="*/ 0 h 42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5546" h="424345">
                <a:moveTo>
                  <a:pt x="0" y="0"/>
                </a:moveTo>
                <a:lnTo>
                  <a:pt x="1253374" y="0"/>
                </a:lnTo>
                <a:lnTo>
                  <a:pt x="1465546" y="212173"/>
                </a:lnTo>
                <a:lnTo>
                  <a:pt x="1253374" y="424345"/>
                </a:lnTo>
                <a:lnTo>
                  <a:pt x="0" y="424345"/>
                </a:lnTo>
                <a:lnTo>
                  <a:pt x="212173" y="21217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0" bIns="0" numCol="1" spcCol="1270" anchor="ctr" anchorCtr="0">
            <a:noAutofit/>
          </a:bodyPr>
          <a:lstStyle/>
          <a:p>
            <a:pPr lvl="0" algn="ctr" defTabSz="400050">
              <a:lnSpc>
                <a:spcPct val="80000"/>
              </a:lnSpc>
              <a:spcBef>
                <a:spcPct val="0"/>
              </a:spcBef>
            </a:pPr>
            <a:r>
              <a:rPr lang="en-US" sz="1400" b="1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Design Studies </a:t>
            </a:r>
          </a:p>
          <a:p>
            <a:pPr lvl="0" algn="ctr" defTabSz="400050">
              <a:lnSpc>
                <a:spcPct val="80000"/>
              </a:lnSpc>
              <a:spcBef>
                <a:spcPct val="0"/>
              </a:spcBef>
            </a:pPr>
            <a:r>
              <a:rPr lang="en-US" sz="1000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(Borings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&amp;</a:t>
            </a:r>
            <a:r>
              <a:rPr lang="en-US" sz="1000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 Surveying)</a:t>
            </a:r>
          </a:p>
        </p:txBody>
      </p:sp>
      <p:sp>
        <p:nvSpPr>
          <p:cNvPr id="26" name="Freeform 25"/>
          <p:cNvSpPr/>
          <p:nvPr/>
        </p:nvSpPr>
        <p:spPr>
          <a:xfrm>
            <a:off x="1258861" y="1028700"/>
            <a:ext cx="5465789" cy="457200"/>
          </a:xfrm>
          <a:custGeom>
            <a:avLst/>
            <a:gdLst>
              <a:gd name="connsiteX0" fmla="*/ 0 w 4716477"/>
              <a:gd name="connsiteY0" fmla="*/ 0 h 369000"/>
              <a:gd name="connsiteX1" fmla="*/ 4531977 w 4716477"/>
              <a:gd name="connsiteY1" fmla="*/ 0 h 369000"/>
              <a:gd name="connsiteX2" fmla="*/ 4716477 w 4716477"/>
              <a:gd name="connsiteY2" fmla="*/ 184500 h 369000"/>
              <a:gd name="connsiteX3" fmla="*/ 4531977 w 4716477"/>
              <a:gd name="connsiteY3" fmla="*/ 369000 h 369000"/>
              <a:gd name="connsiteX4" fmla="*/ 0 w 4716477"/>
              <a:gd name="connsiteY4" fmla="*/ 369000 h 369000"/>
              <a:gd name="connsiteX5" fmla="*/ 184500 w 4716477"/>
              <a:gd name="connsiteY5" fmla="*/ 184500 h 369000"/>
              <a:gd name="connsiteX6" fmla="*/ 0 w 4716477"/>
              <a:gd name="connsiteY6" fmla="*/ 0 h 3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6477" h="369000">
                <a:moveTo>
                  <a:pt x="0" y="0"/>
                </a:moveTo>
                <a:lnTo>
                  <a:pt x="4531977" y="0"/>
                </a:lnTo>
                <a:lnTo>
                  <a:pt x="4716477" y="184500"/>
                </a:lnTo>
                <a:lnTo>
                  <a:pt x="4531977" y="369000"/>
                </a:lnTo>
                <a:lnTo>
                  <a:pt x="0" y="369000"/>
                </a:lnTo>
                <a:lnTo>
                  <a:pt x="184500" y="184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00050">
              <a:lnSpc>
                <a:spcPct val="70000"/>
              </a:lnSpc>
              <a:spcBef>
                <a:spcPct val="0"/>
              </a:spcBef>
            </a:pPr>
            <a:r>
              <a:rPr lang="en-US" sz="1400" b="1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Permitting 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&amp; </a:t>
            </a:r>
            <a:r>
              <a:rPr lang="en-US" sz="1400" b="1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Access Agreements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8151" y="21091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Expedited Schedule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78230" y="3429000"/>
            <a:ext cx="100584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tar: 5 Points 9"/>
          <p:cNvSpPr/>
          <p:nvPr/>
        </p:nvSpPr>
        <p:spPr>
          <a:xfrm>
            <a:off x="10624704" y="2800350"/>
            <a:ext cx="978962" cy="1028700"/>
          </a:xfrm>
          <a:prstGeom prst="star5">
            <a:avLst/>
          </a:prstGeom>
          <a:solidFill>
            <a:srgbClr val="00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49122" y="3194727"/>
            <a:ext cx="567783" cy="439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dirty="0">
                <a:latin typeface="Arial Narrow" panose="020B0606020202030204" pitchFamily="34" charset="0"/>
              </a:rPr>
              <a:t>Start</a:t>
            </a:r>
          </a:p>
          <a:p>
            <a:pPr algn="ctr">
              <a:lnSpc>
                <a:spcPct val="70000"/>
              </a:lnSpc>
            </a:pPr>
            <a:r>
              <a:rPr lang="en-US" sz="1600" b="1" dirty="0">
                <a:latin typeface="Arial Narrow" panose="020B0606020202030204" pitchFamily="34" charset="0"/>
              </a:rPr>
              <a:t>Up</a:t>
            </a:r>
          </a:p>
        </p:txBody>
      </p:sp>
      <p:sp>
        <p:nvSpPr>
          <p:cNvPr id="30" name="Oval 29"/>
          <p:cNvSpPr/>
          <p:nvPr/>
        </p:nvSpPr>
        <p:spPr>
          <a:xfrm>
            <a:off x="1013869" y="3371714"/>
            <a:ext cx="137160" cy="13716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88266" y="3371714"/>
            <a:ext cx="137160" cy="13716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356249" y="3371714"/>
            <a:ext cx="137160" cy="13716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4865" y="3371714"/>
            <a:ext cx="137160" cy="13716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702848" y="3371714"/>
            <a:ext cx="137160" cy="13716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370831" y="3371714"/>
            <a:ext cx="137160" cy="13716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404635" y="3204883"/>
            <a:ext cx="450764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latin typeface="Arial Narrow" panose="020B0606020202030204" pitchFamily="34" charset="0"/>
              </a:rPr>
              <a:t>OCT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61694" y="3204883"/>
            <a:ext cx="423514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latin typeface="Arial Narrow" panose="020B0606020202030204" pitchFamily="34" charset="0"/>
              </a:rPr>
              <a:t>JUL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90700" y="3204883"/>
            <a:ext cx="452368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latin typeface="Arial Narrow" panose="020B0606020202030204" pitchFamily="34" charset="0"/>
              </a:rPr>
              <a:t>APR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430761" y="3200400"/>
            <a:ext cx="423514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latin typeface="Arial Narrow" panose="020B0606020202030204" pitchFamily="34" charset="0"/>
              </a:rPr>
              <a:t>JUL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759767" y="3200400"/>
            <a:ext cx="452368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latin typeface="Arial Narrow" panose="020B0606020202030204" pitchFamily="34" charset="0"/>
              </a:rPr>
              <a:t>APR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10415" y="3200400"/>
            <a:ext cx="437941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latin typeface="Arial Narrow" panose="020B0606020202030204" pitchFamily="34" charset="0"/>
              </a:rPr>
              <a:t>JAN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76229" y="3485317"/>
            <a:ext cx="556563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latin typeface="Arial Narrow" panose="020B0606020202030204" pitchFamily="34" charset="0"/>
              </a:rPr>
              <a:t>2017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61647" y="3479436"/>
            <a:ext cx="556563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latin typeface="Arial Narrow" panose="020B0606020202030204" pitchFamily="34" charset="0"/>
              </a:rPr>
              <a:t>2016</a:t>
            </a:r>
          </a:p>
        </p:txBody>
      </p:sp>
      <p:sp>
        <p:nvSpPr>
          <p:cNvPr id="44" name="TextBox 43"/>
          <p:cNvSpPr txBox="1"/>
          <p:nvPr/>
        </p:nvSpPr>
        <p:spPr>
          <a:xfrm rot="16200000">
            <a:off x="113224" y="4654617"/>
            <a:ext cx="170751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CONSTRUCTION</a:t>
            </a:r>
          </a:p>
        </p:txBody>
      </p:sp>
      <p:sp>
        <p:nvSpPr>
          <p:cNvPr id="45" name="TextBox 44"/>
          <p:cNvSpPr txBox="1"/>
          <p:nvPr/>
        </p:nvSpPr>
        <p:spPr>
          <a:xfrm rot="16200000">
            <a:off x="153908" y="1951645"/>
            <a:ext cx="140455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PERMITTING</a:t>
            </a:r>
          </a:p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&amp; DESIGN</a:t>
            </a:r>
          </a:p>
        </p:txBody>
      </p:sp>
      <p:sp>
        <p:nvSpPr>
          <p:cNvPr id="47" name="Oval 82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 rot="750707">
            <a:off x="8290639" y="360094"/>
            <a:ext cx="2926080" cy="199514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182880" rIns="0" bIns="0" anchor="ctr"/>
          <a:lstStyle/>
          <a:p>
            <a:pPr marL="0" marR="0" lvl="0" indent="0" algn="ctr" defTabSz="781903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Completing some steps in parallel </a:t>
            </a:r>
            <a:r>
              <a:rPr kumimoji="0" lang="en-US" sz="220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reduces timeline &amp; community disruption</a:t>
            </a:r>
            <a:endParaRPr kumimoji="0" lang="en-US" sz="2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505" y="6523094"/>
            <a:ext cx="571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Water won’t be pumped through system until Start-Up!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582150" y="6617010"/>
            <a:ext cx="23519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Approved for public release, </a:t>
            </a:r>
            <a:r>
              <a:rPr lang="en-US" sz="800" b="1" dirty="0" smtClean="0"/>
              <a:t>NG16-2042, 10/12/16 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85525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3204409" y="1558066"/>
            <a:ext cx="8292665" cy="11815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marL="339725" lvl="1" indent="-169863" defTabSz="4572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 pitchFamily="34" charset="0"/>
              </a:rPr>
              <a:t>Safety and Security</a:t>
            </a:r>
          </a:p>
          <a:p>
            <a:pPr marL="339725" lvl="1" indent="-169863" defTabSz="4572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itchFamily="34" charset="0"/>
              </a:rPr>
              <a:t>Temporary </a:t>
            </a:r>
            <a:r>
              <a:rPr lang="en-US" sz="1600" dirty="0">
                <a:cs typeface="Arial" pitchFamily="34" charset="0"/>
              </a:rPr>
              <a:t>Power, Plans to Mitigate Noise, Dust, and Vibration</a:t>
            </a:r>
          </a:p>
          <a:p>
            <a:pPr marL="339725" lvl="1" indent="-169863" defTabSz="4572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 pitchFamily="34" charset="0"/>
              </a:rPr>
              <a:t>Site </a:t>
            </a:r>
            <a:r>
              <a:rPr lang="en-US" sz="1600" dirty="0" smtClean="0">
                <a:cs typeface="Arial" pitchFamily="34" charset="0"/>
              </a:rPr>
              <a:t>Restoration</a:t>
            </a:r>
          </a:p>
          <a:p>
            <a:pPr marL="339725" lvl="1" indent="-169863" defTabSz="4572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itchFamily="34" charset="0"/>
              </a:rPr>
              <a:t>Engagement with Bethpage School District transportation officials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3270409" y="4754296"/>
            <a:ext cx="8229600" cy="1280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marL="339725" lvl="1" indent="-169863" defTabSz="4572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 pitchFamily="34" charset="0"/>
              </a:rPr>
              <a:t>Source of Electric Power</a:t>
            </a:r>
          </a:p>
          <a:p>
            <a:pPr marL="339725" lvl="1" indent="-169863" defTabSz="4572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 pitchFamily="34" charset="0"/>
              </a:rPr>
              <a:t>Vault Excavation/Installation Method</a:t>
            </a:r>
          </a:p>
          <a:p>
            <a:pPr marL="339725" lvl="1" indent="-169863" defTabSz="4572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 pitchFamily="34" charset="0"/>
              </a:rPr>
              <a:t>Utilities</a:t>
            </a:r>
          </a:p>
          <a:p>
            <a:pPr marL="339725" lvl="1" indent="-169863" defTabSz="4572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 pitchFamily="34" charset="0"/>
              </a:rPr>
              <a:t>Coordination for Use of Municipal Lot near St. Martin of Tours</a:t>
            </a:r>
          </a:p>
          <a:p>
            <a:pPr marL="339725" lvl="1" indent="-169863" defTabSz="4572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 pitchFamily="34" charset="0"/>
              </a:rPr>
              <a:t>Site Restoration</a:t>
            </a: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374266" y="738369"/>
            <a:ext cx="10179434" cy="63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1775"/>
            <a:r>
              <a:rPr lang="en-US" sz="4800" b="1" dirty="0">
                <a:solidFill>
                  <a:srgbClr val="00B050"/>
                </a:solidFill>
                <a:latin typeface="+mn-lt"/>
              </a:rPr>
              <a:t>Summary of Comment Topics</a:t>
            </a:r>
            <a:endParaRPr lang="en-US" sz="4800" b="1" dirty="0">
              <a:solidFill>
                <a:srgbClr val="0DA64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2"/>
          <p:cNvSpPr>
            <a:spLocks noChangeArrowheads="1"/>
          </p:cNvSpPr>
          <p:nvPr/>
        </p:nvSpPr>
        <p:spPr bwMode="auto">
          <a:xfrm>
            <a:off x="680719" y="1545334"/>
            <a:ext cx="2672081" cy="1197866"/>
          </a:xfrm>
          <a:prstGeom prst="homePlate">
            <a:avLst>
              <a:gd name="adj" fmla="val 30066"/>
            </a:avLst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defTabSz="781903">
              <a:lnSpc>
                <a:spcPct val="90000"/>
              </a:lnSpc>
              <a:spcAft>
                <a:spcPct val="0"/>
              </a:spcAft>
            </a:pPr>
            <a:r>
              <a:rPr lang="en-US" sz="2600" b="1" dirty="0">
                <a:solidFill>
                  <a:schemeClr val="bg1"/>
                </a:solidFill>
                <a:cs typeface="Arial" pitchFamily="34" charset="0"/>
              </a:rPr>
              <a:t>RW-20</a:t>
            </a: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693814" y="4734458"/>
            <a:ext cx="2651760" cy="1280160"/>
          </a:xfrm>
          <a:prstGeom prst="homePlate">
            <a:avLst>
              <a:gd name="adj" fmla="val 29236"/>
            </a:avLst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defTabSz="781903">
              <a:lnSpc>
                <a:spcPct val="90000"/>
              </a:lnSpc>
              <a:spcAft>
                <a:spcPct val="0"/>
              </a:spcAft>
            </a:pPr>
            <a:r>
              <a:rPr lang="en-US" sz="2600" b="1" dirty="0">
                <a:solidFill>
                  <a:schemeClr val="bg1"/>
                </a:solidFill>
                <a:cs typeface="Arial" pitchFamily="34" charset="0"/>
              </a:rPr>
              <a:t>Treatment System</a:t>
            </a:r>
          </a:p>
        </p:txBody>
      </p:sp>
      <p:sp>
        <p:nvSpPr>
          <p:cNvPr id="12" name="Rectangle 49"/>
          <p:cNvSpPr>
            <a:spLocks noChangeArrowheads="1"/>
          </p:cNvSpPr>
          <p:nvPr/>
        </p:nvSpPr>
        <p:spPr bwMode="auto">
          <a:xfrm>
            <a:off x="3213606" y="3164015"/>
            <a:ext cx="8283468" cy="1189304"/>
          </a:xfrm>
          <a:prstGeom prst="rect">
            <a:avLst/>
          </a:prstGeom>
          <a:solidFill>
            <a:srgbClr val="7030A0">
              <a:alpha val="52000"/>
            </a:srgbClr>
          </a:solidFill>
          <a:ln>
            <a:noFill/>
          </a:ln>
        </p:spPr>
        <p:txBody>
          <a:bodyPr anchor="ctr"/>
          <a:lstStyle/>
          <a:p>
            <a:pPr marL="339725" lvl="1" indent="-169863" defTabSz="4572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itchFamily="34" charset="0"/>
              </a:rPr>
              <a:t>Capacity</a:t>
            </a:r>
          </a:p>
          <a:p>
            <a:pPr marL="339725" lvl="1" indent="-169863" defTabSz="4572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itchFamily="34" charset="0"/>
              </a:rPr>
              <a:t>Maintenance Activities</a:t>
            </a: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707609" y="3154096"/>
            <a:ext cx="2655045" cy="1189304"/>
          </a:xfrm>
          <a:prstGeom prst="homePlate">
            <a:avLst>
              <a:gd name="adj" fmla="val 30066"/>
            </a:avLst>
          </a:pr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defTabSz="781903">
              <a:lnSpc>
                <a:spcPct val="90000"/>
              </a:lnSpc>
              <a:spcAft>
                <a:spcPct val="0"/>
              </a:spcAft>
            </a:pPr>
            <a:r>
              <a:rPr lang="en-US" sz="2600" b="1" dirty="0">
                <a:solidFill>
                  <a:schemeClr val="bg1"/>
                </a:solidFill>
                <a:cs typeface="Arial" pitchFamily="34" charset="0"/>
              </a:rPr>
              <a:t>Basins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82150" y="6617010"/>
            <a:ext cx="23519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Approved for public release, </a:t>
            </a:r>
            <a:r>
              <a:rPr lang="en-US" sz="800" b="1" dirty="0" smtClean="0"/>
              <a:t>NG16-2042, 10/12/16 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6636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92" y="31726"/>
            <a:ext cx="1125588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94668" y="422108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William St.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1059578" y="5696310"/>
            <a:ext cx="114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Broadway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8413646" y="2689326"/>
            <a:ext cx="200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N. </a:t>
            </a:r>
            <a:r>
              <a:rPr lang="en-US" b="1" dirty="0" err="1">
                <a:solidFill>
                  <a:schemeClr val="bg1"/>
                </a:solidFill>
              </a:rPr>
              <a:t>Windhorst</a:t>
            </a:r>
            <a:r>
              <a:rPr lang="en-US" b="1" dirty="0">
                <a:solidFill>
                  <a:schemeClr val="bg1"/>
                </a:solidFill>
              </a:rPr>
              <a:t> Ave.</a:t>
            </a:r>
          </a:p>
        </p:txBody>
      </p:sp>
      <p:sp>
        <p:nvSpPr>
          <p:cNvPr id="10" name="Oval 9"/>
          <p:cNvSpPr/>
          <p:nvPr/>
        </p:nvSpPr>
        <p:spPr>
          <a:xfrm>
            <a:off x="1141024" y="5064478"/>
            <a:ext cx="70556" cy="705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76302" y="1995311"/>
            <a:ext cx="70556" cy="705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57218" y="5029200"/>
            <a:ext cx="70556" cy="705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44622" y="5029200"/>
            <a:ext cx="70556" cy="705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869814" y="5029200"/>
            <a:ext cx="70556" cy="705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xplosion 2 35"/>
          <p:cNvSpPr/>
          <p:nvPr/>
        </p:nvSpPr>
        <p:spPr>
          <a:xfrm>
            <a:off x="3369490" y="3971221"/>
            <a:ext cx="80261" cy="91726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xplosion 2 36"/>
          <p:cNvSpPr/>
          <p:nvPr/>
        </p:nvSpPr>
        <p:spPr>
          <a:xfrm>
            <a:off x="4111577" y="3971221"/>
            <a:ext cx="80261" cy="91726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254286" y="3733512"/>
            <a:ext cx="1304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Transplanted Trees</a:t>
            </a:r>
          </a:p>
        </p:txBody>
      </p:sp>
      <p:cxnSp>
        <p:nvCxnSpPr>
          <p:cNvPr id="39" name="Straight Arrow Connector 38"/>
          <p:cNvCxnSpPr>
            <a:endCxn id="37" idx="1"/>
          </p:cNvCxnSpPr>
          <p:nvPr/>
        </p:nvCxnSpPr>
        <p:spPr>
          <a:xfrm>
            <a:off x="3761591" y="3942682"/>
            <a:ext cx="349986" cy="8322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461147" y="3942682"/>
            <a:ext cx="249942" cy="9588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356645" y="3796532"/>
            <a:ext cx="848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Tree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Requiring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Pruning</a:t>
            </a:r>
          </a:p>
        </p:txBody>
      </p:sp>
      <p:sp>
        <p:nvSpPr>
          <p:cNvPr id="46" name="Oval 45"/>
          <p:cNvSpPr/>
          <p:nvPr/>
        </p:nvSpPr>
        <p:spPr>
          <a:xfrm>
            <a:off x="2743418" y="3955348"/>
            <a:ext cx="70556" cy="705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7"/>
          </p:cNvCxnSpPr>
          <p:nvPr/>
        </p:nvCxnSpPr>
        <p:spPr>
          <a:xfrm flipV="1">
            <a:off x="2803641" y="3017515"/>
            <a:ext cx="957950" cy="948166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805543" y="2942000"/>
            <a:ext cx="1816613" cy="1101804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0" idx="6"/>
            <a:endCxn id="46" idx="3"/>
          </p:cNvCxnSpPr>
          <p:nvPr/>
        </p:nvCxnSpPr>
        <p:spPr>
          <a:xfrm flipV="1">
            <a:off x="1211580" y="4015571"/>
            <a:ext cx="1542171" cy="1084185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03324" y="2993237"/>
            <a:ext cx="226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Proposed Temporary Power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Pole and Service Relocation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753751" y="3369879"/>
            <a:ext cx="475762" cy="18169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778696" y="3364339"/>
            <a:ext cx="571549" cy="31586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6" idx="1"/>
          </p:cNvCxnSpPr>
          <p:nvPr/>
        </p:nvCxnSpPr>
        <p:spPr>
          <a:xfrm flipH="1">
            <a:off x="2753751" y="3369879"/>
            <a:ext cx="19989" cy="59580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2359236" y="3394609"/>
            <a:ext cx="416772" cy="88493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72"/>
          <p:cNvSpPr/>
          <p:nvPr/>
        </p:nvSpPr>
        <p:spPr>
          <a:xfrm>
            <a:off x="2216317" y="3728393"/>
            <a:ext cx="3438547" cy="1406641"/>
          </a:xfrm>
          <a:custGeom>
            <a:avLst/>
            <a:gdLst>
              <a:gd name="connsiteX0" fmla="*/ 0 w 3530600"/>
              <a:gd name="connsiteY0" fmla="*/ 4233 h 1430867"/>
              <a:gd name="connsiteX1" fmla="*/ 3530600 w 3530600"/>
              <a:gd name="connsiteY1" fmla="*/ 0 h 1430867"/>
              <a:gd name="connsiteX2" fmla="*/ 3530600 w 3530600"/>
              <a:gd name="connsiteY2" fmla="*/ 630767 h 1430867"/>
              <a:gd name="connsiteX3" fmla="*/ 3530600 w 3530600"/>
              <a:gd name="connsiteY3" fmla="*/ 673100 h 1430867"/>
              <a:gd name="connsiteX4" fmla="*/ 2722033 w 3530600"/>
              <a:gd name="connsiteY4" fmla="*/ 690033 h 1430867"/>
              <a:gd name="connsiteX5" fmla="*/ 2501900 w 3530600"/>
              <a:gd name="connsiteY5" fmla="*/ 1430867 h 1430867"/>
              <a:gd name="connsiteX6" fmla="*/ 4233 w 3530600"/>
              <a:gd name="connsiteY6" fmla="*/ 1426633 h 1430867"/>
              <a:gd name="connsiteX7" fmla="*/ 0 w 3530600"/>
              <a:gd name="connsiteY7" fmla="*/ 4233 h 143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0600" h="1430867">
                <a:moveTo>
                  <a:pt x="0" y="4233"/>
                </a:moveTo>
                <a:lnTo>
                  <a:pt x="3530600" y="0"/>
                </a:lnTo>
                <a:lnTo>
                  <a:pt x="3530600" y="630767"/>
                </a:lnTo>
                <a:lnTo>
                  <a:pt x="3530600" y="673100"/>
                </a:lnTo>
                <a:lnTo>
                  <a:pt x="2722033" y="690033"/>
                </a:lnTo>
                <a:lnTo>
                  <a:pt x="2501900" y="1430867"/>
                </a:lnTo>
                <a:lnTo>
                  <a:pt x="4233" y="1426633"/>
                </a:lnTo>
                <a:lnTo>
                  <a:pt x="0" y="4233"/>
                </a:lnTo>
                <a:close/>
              </a:path>
            </a:pathLst>
          </a:custGeom>
          <a:noFill/>
          <a:ln w="508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01502" y="0"/>
            <a:ext cx="11316133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Re-Configuration of RW-20 Work Zone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We reduced the work </a:t>
            </a:r>
            <a:r>
              <a:rPr lang="en-US" sz="2400" dirty="0">
                <a:solidFill>
                  <a:srgbClr val="0070C0"/>
                </a:solidFill>
              </a:rPr>
              <a:t>zone and relocated well on to William </a:t>
            </a:r>
            <a:r>
              <a:rPr lang="en-US" sz="2400" dirty="0" smtClean="0">
                <a:solidFill>
                  <a:srgbClr val="0070C0"/>
                </a:solidFill>
              </a:rPr>
              <a:t>Street.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This </a:t>
            </a:r>
            <a:r>
              <a:rPr lang="en-US" sz="2400" dirty="0">
                <a:solidFill>
                  <a:srgbClr val="0070C0"/>
                </a:solidFill>
              </a:rPr>
              <a:t>solution no longer blocks traffic on Broadway, but requires an additional 4 weeks. 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4-Point Star 4"/>
          <p:cNvSpPr/>
          <p:nvPr/>
        </p:nvSpPr>
        <p:spPr>
          <a:xfrm rot="1065971">
            <a:off x="10105799" y="2512983"/>
            <a:ext cx="803808" cy="1258713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299481">
            <a:off x="10474369" y="1876360"/>
            <a:ext cx="64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N</a:t>
            </a:r>
          </a:p>
        </p:txBody>
      </p:sp>
      <p:sp>
        <p:nvSpPr>
          <p:cNvPr id="47" name="Oval 82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 rot="750707">
            <a:off x="9336702" y="5113321"/>
            <a:ext cx="2759410" cy="1689921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Smaller work area reduces impact to community.</a:t>
            </a:r>
            <a:endParaRPr lang="en-US" sz="3200" dirty="0"/>
          </a:p>
        </p:txBody>
      </p:sp>
      <p:sp>
        <p:nvSpPr>
          <p:cNvPr id="51" name="5-Point Star 50"/>
          <p:cNvSpPr/>
          <p:nvPr/>
        </p:nvSpPr>
        <p:spPr>
          <a:xfrm>
            <a:off x="3713849" y="4120815"/>
            <a:ext cx="298354" cy="229715"/>
          </a:xfrm>
          <a:prstGeom prst="star5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509268" y="4557663"/>
            <a:ext cx="1266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glow rad="774700">
                    <a:schemeClr val="accent1">
                      <a:alpha val="40000"/>
                    </a:schemeClr>
                  </a:glow>
                </a:effectLst>
              </a:rPr>
              <a:t>Proposed Well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3872037" y="4331671"/>
            <a:ext cx="145430" cy="32620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5FD-8233-4965-841C-9FCA823F4553}" type="slidenum">
              <a:rPr lang="en-US" smtClean="0"/>
              <a:t>8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38344" y="6499237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Approved for public release;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NG16-2042, 10/12/16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©Northrop Grumman 2016</a:t>
            </a:r>
          </a:p>
        </p:txBody>
      </p:sp>
    </p:spTree>
    <p:extLst>
      <p:ext uri="{BB962C8B-B14F-4D97-AF65-F5344CB8AC3E}">
        <p14:creationId xmlns:p14="http://schemas.microsoft.com/office/powerpoint/2010/main" val="1896425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6094"/>
            <a:ext cx="6017981" cy="48332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322" y="1786094"/>
            <a:ext cx="5989253" cy="4833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982" y="504092"/>
            <a:ext cx="12191999" cy="94537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+mn-lt"/>
              </a:rPr>
              <a:t>New RW-20 Well and Vault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89124" y="6139234"/>
            <a:ext cx="3447164" cy="480897"/>
          </a:xfrm>
        </p:spPr>
        <p:txBody>
          <a:bodyPr/>
          <a:lstStyle/>
          <a:p>
            <a:fld id="{FBD4B5FD-8233-4965-841C-9FCA823F4553}" type="slidenum">
              <a:rPr lang="en-US" smtClean="0"/>
              <a:t>9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12788" y="5576445"/>
            <a:ext cx="1852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  <a:uLnTx/>
                <a:uFillTx/>
              </a:rPr>
              <a:t>William Street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74012" y="3790587"/>
            <a:ext cx="1343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  <a:uLnTx/>
                <a:uFillTx/>
              </a:rPr>
              <a:t>Well </a:t>
            </a:r>
            <a:r>
              <a:rPr lang="en-US" sz="1600" b="1" kern="0" dirty="0"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</a:rPr>
              <a:t/>
            </a:r>
            <a:br>
              <a:rPr lang="en-US" sz="1600" b="1" kern="0" dirty="0"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  <a:uLnTx/>
                <a:uFillTx/>
              </a:rPr>
              <a:t>Vault Access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  <a:uLnTx/>
                <a:uFillTx/>
              </a:rPr>
            </a:b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  <a:uLnTx/>
                <a:uFillTx/>
              </a:rPr>
              <a:t>Hatch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90500">
                  <a:schemeClr val="bg1">
                    <a:alpha val="99000"/>
                  </a:schemeClr>
                </a:glow>
              </a:effectLst>
              <a:uLnTx/>
              <a:uFillTx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230969" y="4301636"/>
            <a:ext cx="516808" cy="2133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79047" y="1941100"/>
            <a:ext cx="5537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</a:rPr>
              <a:t>Side lawn of 160 Broadway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90500">
                  <a:schemeClr val="bg1">
                    <a:alpha val="99000"/>
                  </a:schemeClr>
                </a:glow>
              </a:effectLst>
              <a:uLnTx/>
              <a:uFillTx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897" y="3897283"/>
            <a:ext cx="926201" cy="107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  <a:uLnTx/>
                <a:uFillTx/>
              </a:rPr>
              <a:t>Well Vault Outside</a:t>
            </a:r>
            <a:r>
              <a:rPr lang="en-US" sz="1600" b="1" kern="0" dirty="0"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</a:rPr>
              <a:t> Edge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90500">
                  <a:schemeClr val="bg1">
                    <a:alpha val="99000"/>
                  </a:schemeClr>
                </a:glow>
              </a:effectLst>
              <a:uLnTx/>
              <a:uFillTx/>
            </a:endParaRPr>
          </a:p>
        </p:txBody>
      </p:sp>
      <p:cxnSp>
        <p:nvCxnSpPr>
          <p:cNvPr id="36" name="Straight Arrow Connector 35"/>
          <p:cNvCxnSpPr>
            <a:stCxn id="25" idx="1"/>
          </p:cNvCxnSpPr>
          <p:nvPr/>
        </p:nvCxnSpPr>
        <p:spPr>
          <a:xfrm flipH="1">
            <a:off x="10221408" y="4206086"/>
            <a:ext cx="25260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199322" y="2612173"/>
            <a:ext cx="561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</a:rPr>
              <a:t>Sidewalk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90500">
                  <a:schemeClr val="bg1">
                    <a:alpha val="99000"/>
                  </a:schemeClr>
                </a:glow>
              </a:effectLst>
              <a:uLnTx/>
              <a:uFillTx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9047" y="3242361"/>
            <a:ext cx="5537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</a:rPr>
              <a:t>Town Right-of-Way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90500">
                  <a:schemeClr val="bg1">
                    <a:alpha val="99000"/>
                  </a:schemeClr>
                </a:glow>
              </a:effectLst>
              <a:uLnTx/>
              <a:uFillTx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1120" y="4499227"/>
            <a:ext cx="1002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  <a:uLnTx/>
                <a:uFillTx/>
              </a:rPr>
              <a:t>Well </a:t>
            </a:r>
            <a:r>
              <a:rPr lang="en-US" sz="1600" b="1" kern="0" dirty="0"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</a:rPr>
              <a:t/>
            </a:r>
            <a:br>
              <a:rPr lang="en-US" sz="1600" b="1" kern="0" dirty="0"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  <a:uLnTx/>
                <a:uFillTx/>
              </a:rPr>
              <a:t>Vault Access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  <a:uLnTx/>
                <a:uFillTx/>
              </a:rPr>
            </a:b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  <a:uLnTx/>
                <a:uFillTx/>
              </a:rPr>
              <a:t>Hatch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90500">
                  <a:schemeClr val="bg1">
                    <a:alpha val="99000"/>
                  </a:schemeClr>
                </a:glow>
              </a:effectLst>
              <a:uLnTx/>
              <a:uFillTx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359877" y="4543363"/>
            <a:ext cx="514700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279047" y="5056886"/>
            <a:ext cx="954812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230969" y="5037836"/>
            <a:ext cx="0" cy="538609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230969" y="5532601"/>
            <a:ext cx="3580240" cy="10949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811209" y="5037836"/>
            <a:ext cx="0" cy="52704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792541" y="5073721"/>
            <a:ext cx="954812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829877" y="5287182"/>
            <a:ext cx="92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chemeClr val="bg1">
                      <a:alpha val="99000"/>
                    </a:schemeClr>
                  </a:glow>
                </a:effectLst>
                <a:uLnTx/>
                <a:uFillTx/>
              </a:rPr>
              <a:t>Re-Located Gas Line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10474012" y="5616869"/>
            <a:ext cx="416782" cy="105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582150" y="6617010"/>
            <a:ext cx="23519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Approved for public release, </a:t>
            </a:r>
            <a:r>
              <a:rPr lang="en-US" sz="800" b="1" dirty="0" smtClean="0"/>
              <a:t>NG16-2042, 10/12/16 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2491876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14.125"/>
  <p:tag name="LLEFT" val=" 80.1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14.125"/>
  <p:tag name="LLEFT" val=" 225.6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3122</TotalTime>
  <Words>854</Words>
  <Application>Microsoft Office PowerPoint</Application>
  <PresentationFormat>Widescreen</PresentationFormat>
  <Paragraphs>187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宋体</vt:lpstr>
      <vt:lpstr>Arial</vt:lpstr>
      <vt:lpstr>Arial Narrow</vt:lpstr>
      <vt:lpstr>Calibri</vt:lpstr>
      <vt:lpstr>Calibri Light</vt:lpstr>
      <vt:lpstr>Office Theme</vt:lpstr>
      <vt:lpstr>1_Office Theme</vt:lpstr>
      <vt:lpstr>2_Office Theme</vt:lpstr>
      <vt:lpstr>Neighborhood Update RW-21 Area Remedial Design/Remedial Action </vt:lpstr>
      <vt:lpstr>PowerPoint Presentation</vt:lpstr>
      <vt:lpstr>Project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RW-20 Well and Vault Location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Nemickas, Arnie</dc:creator>
  <cp:lastModifiedBy>Steven Scharf</cp:lastModifiedBy>
  <cp:revision>388</cp:revision>
  <cp:lastPrinted>2016-07-18T14:16:41Z</cp:lastPrinted>
  <dcterms:created xsi:type="dcterms:W3CDTF">2016-07-18T13:45:50Z</dcterms:created>
  <dcterms:modified xsi:type="dcterms:W3CDTF">2016-10-13T13:12:37Z</dcterms:modified>
</cp:coreProperties>
</file>