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369" r:id="rId6"/>
    <p:sldId id="448" r:id="rId7"/>
    <p:sldId id="449" r:id="rId8"/>
    <p:sldId id="424" r:id="rId9"/>
    <p:sldId id="423" r:id="rId10"/>
    <p:sldId id="450" r:id="rId11"/>
    <p:sldId id="451" r:id="rId12"/>
    <p:sldId id="433" r:id="rId13"/>
    <p:sldId id="426" r:id="rId14"/>
    <p:sldId id="442" r:id="rId15"/>
    <p:sldId id="443" r:id="rId16"/>
    <p:sldId id="431" r:id="rId17"/>
    <p:sldId id="441" r:id="rId18"/>
    <p:sldId id="446" r:id="rId19"/>
    <p:sldId id="444" r:id="rId20"/>
    <p:sldId id="434" r:id="rId21"/>
    <p:sldId id="420" r:id="rId22"/>
    <p:sldId id="425" r:id="rId23"/>
    <p:sldId id="418" r:id="rId24"/>
    <p:sldId id="421" r:id="rId25"/>
    <p:sldId id="453" r:id="rId26"/>
    <p:sldId id="407" r:id="rId27"/>
    <p:sldId id="408" r:id="rId28"/>
    <p:sldId id="409" r:id="rId29"/>
    <p:sldId id="410" r:id="rId30"/>
    <p:sldId id="427" r:id="rId31"/>
    <p:sldId id="413" r:id="rId32"/>
    <p:sldId id="412" r:id="rId33"/>
    <p:sldId id="414" r:id="rId34"/>
    <p:sldId id="452" r:id="rId35"/>
    <p:sldId id="429" r:id="rId36"/>
    <p:sldId id="438" r:id="rId37"/>
    <p:sldId id="437" r:id="rId38"/>
    <p:sldId id="445" r:id="rId39"/>
    <p:sldId id="430" r:id="rId40"/>
    <p:sldId id="416" r:id="rId41"/>
  </p:sldIdLst>
  <p:sldSz cx="9144000" cy="5143500" type="screen16x9"/>
  <p:notesSz cx="7315200" cy="96012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2AE9D-28D3-55B4-D3D6-4778ECC0AD27}" name="Mitchell, Lindsay" initials="ML" userId="S::Lindsay.Mitchell@aecom.com::6a1722ed-b9fa-4c40-b936-404dd51667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ylord, Jenelle P (DEC)" initials="GJP(" lastIdx="6" clrIdx="0">
    <p:extLst>
      <p:ext uri="{19B8F6BF-5375-455C-9EA6-DF929625EA0E}">
        <p15:presenceInfo xmlns:p15="http://schemas.microsoft.com/office/powerpoint/2012/main" userId="S::jenelle.gaylord@dec.ny.gov::0ee5dba6-a807-4e5f-a4ee-a3c5d186b324" providerId="AD"/>
      </p:ext>
    </p:extLst>
  </p:cmAuthor>
  <p:cmAuthor id="2" name="Haskell, Patrick" initials="HP" lastIdx="2" clrIdx="1">
    <p:extLst>
      <p:ext uri="{19B8F6BF-5375-455C-9EA6-DF929625EA0E}">
        <p15:presenceInfo xmlns:p15="http://schemas.microsoft.com/office/powerpoint/2012/main" userId="S::Patrick.Haskell@aecom.com::76a7bdde-e8e0-4ea8-9fbc-b929eee85537" providerId="AD"/>
      </p:ext>
    </p:extLst>
  </p:cmAuthor>
  <p:cmAuthor id="3" name="Dyber, Jeffrey (DEC)" initials="DJ(" lastIdx="2" clrIdx="2">
    <p:extLst>
      <p:ext uri="{19B8F6BF-5375-455C-9EA6-DF929625EA0E}">
        <p15:presenceInfo xmlns:p15="http://schemas.microsoft.com/office/powerpoint/2012/main" userId="S::jeffrey.dyber@dec.ny.gov::1d4961b0-4f68-43bc-81b1-2abc28c42dd5" providerId="AD"/>
      </p:ext>
    </p:extLst>
  </p:cmAuthor>
  <p:cmAuthor id="4" name="Reis, Maxwell" initials="RM" lastIdx="1" clrIdx="3">
    <p:extLst>
      <p:ext uri="{19B8F6BF-5375-455C-9EA6-DF929625EA0E}">
        <p15:presenceInfo xmlns:p15="http://schemas.microsoft.com/office/powerpoint/2012/main" userId="S::maxwell.reis@aecom.com::d68b2eda-aac4-47e2-8397-afe6a1e0be8d" providerId="AD"/>
      </p:ext>
    </p:extLst>
  </p:cmAuthor>
  <p:cmAuthor id="5" name="DSG" initials="None" lastIdx="28" clrIdx="4">
    <p:extLst>
      <p:ext uri="{19B8F6BF-5375-455C-9EA6-DF929625EA0E}">
        <p15:presenceInfo xmlns:p15="http://schemas.microsoft.com/office/powerpoint/2012/main" userId="DSG" providerId="None"/>
      </p:ext>
    </p:extLst>
  </p:cmAuthor>
  <p:cmAuthor id="6" name="Author/Editor" initials="TRC" lastIdx="5" clrIdx="5">
    <p:extLst>
      <p:ext uri="{19B8F6BF-5375-455C-9EA6-DF929625EA0E}">
        <p15:presenceInfo xmlns:p15="http://schemas.microsoft.com/office/powerpoint/2012/main" userId="Author/Editor" providerId="None"/>
      </p:ext>
    </p:extLst>
  </p:cmAuthor>
  <p:cmAuthor id="7" name="Sullivan, Kevin" initials="SK" lastIdx="2" clrIdx="6">
    <p:extLst>
      <p:ext uri="{19B8F6BF-5375-455C-9EA6-DF929625EA0E}">
        <p15:presenceInfo xmlns:p15="http://schemas.microsoft.com/office/powerpoint/2012/main" userId="S::KSullivan@trcsolutions.com::5d9411de-f509-4b63-b663-f7970d3a802e" providerId="AD"/>
      </p:ext>
    </p:extLst>
  </p:cmAuthor>
  <p:cmAuthor id="8" name="Scharf, Brianna L (DEC)" initials="SBL(" lastIdx="9" clrIdx="7">
    <p:extLst>
      <p:ext uri="{19B8F6BF-5375-455C-9EA6-DF929625EA0E}">
        <p15:presenceInfo xmlns:p15="http://schemas.microsoft.com/office/powerpoint/2012/main" userId="S::brianna.scharf@dec.ny.gov::f937c513-fffc-43c7-8577-e0dbf4e1c62c" providerId="AD"/>
      </p:ext>
    </p:extLst>
  </p:cmAuthor>
  <p:cmAuthor id="9" name="Saucier, Sarah K (DEC)" initials="SSK(" lastIdx="1" clrIdx="8">
    <p:extLst>
      <p:ext uri="{19B8F6BF-5375-455C-9EA6-DF929625EA0E}">
        <p15:presenceInfo xmlns:p15="http://schemas.microsoft.com/office/powerpoint/2012/main" userId="S::sarah.saucier@dec.ny.gov::c92efa29-dac8-4efd-a982-7d9816926e48" providerId="AD"/>
      </p:ext>
    </p:extLst>
  </p:cmAuthor>
  <p:cmAuthor id="10" name="Stefansky, Jasmine N (DEC)" initials="SJN(" lastIdx="57" clrIdx="9">
    <p:extLst>
      <p:ext uri="{19B8F6BF-5375-455C-9EA6-DF929625EA0E}">
        <p15:presenceInfo xmlns:p15="http://schemas.microsoft.com/office/powerpoint/2012/main" userId="S::jasmine.stefansky@dec.ny.gov::92776847-0eb2-4211-bc77-f80b94c7cc63" providerId="AD"/>
      </p:ext>
    </p:extLst>
  </p:cmAuthor>
  <p:cmAuthor id="11" name="Sullivan, Dave" initials="SD" lastIdx="32" clrIdx="10">
    <p:extLst>
      <p:ext uri="{19B8F6BF-5375-455C-9EA6-DF929625EA0E}">
        <p15:presenceInfo xmlns:p15="http://schemas.microsoft.com/office/powerpoint/2012/main" userId="S::DSullivan@trcsolutions.com::909a6b24-e55b-4d2a-ba12-d8c264ad7b04" providerId="AD"/>
      </p:ext>
    </p:extLst>
  </p:cmAuthor>
  <p:cmAuthor id="12" name="Raup, Jenna" initials="RJ" lastIdx="5" clrIdx="11">
    <p:extLst>
      <p:ext uri="{19B8F6BF-5375-455C-9EA6-DF929625EA0E}">
        <p15:presenceInfo xmlns:p15="http://schemas.microsoft.com/office/powerpoint/2012/main" userId="S::JRaup@trcsolutions.com::44db9d0d-637c-40af-bafc-5e79ae6f9e39" providerId="AD"/>
      </p:ext>
    </p:extLst>
  </p:cmAuthor>
  <p:cmAuthor id="13" name="Edwards, Susan L (DEC)" initials="ESL(" lastIdx="1" clrIdx="12">
    <p:extLst>
      <p:ext uri="{19B8F6BF-5375-455C-9EA6-DF929625EA0E}">
        <p15:presenceInfo xmlns:p15="http://schemas.microsoft.com/office/powerpoint/2012/main" userId="S::susan.edwards@dec.ny.gov::e1748e23-807f-444b-b987-8aaea41c4f1c" providerId="AD"/>
      </p:ext>
    </p:extLst>
  </p:cmAuthor>
  <p:cmAuthor id="14" name="Porter, Renata" initials="PR" lastIdx="9" clrIdx="13">
    <p:extLst>
      <p:ext uri="{19B8F6BF-5375-455C-9EA6-DF929625EA0E}">
        <p15:presenceInfo xmlns:p15="http://schemas.microsoft.com/office/powerpoint/2012/main" userId="S::Renata.Porter@aecom.com::7f06f9dc-8daf-4308-9782-de1263836664" providerId="AD"/>
      </p:ext>
    </p:extLst>
  </p:cmAuthor>
  <p:cmAuthor id="15" name="Saunders, Melissa" initials="SM" lastIdx="6" clrIdx="14">
    <p:extLst>
      <p:ext uri="{19B8F6BF-5375-455C-9EA6-DF929625EA0E}">
        <p15:presenceInfo xmlns:p15="http://schemas.microsoft.com/office/powerpoint/2012/main" userId="S::Melissa.Saunders@aecom.com::d3f2a119-3c88-4b75-b0fa-388651a0667f" providerId="AD"/>
      </p:ext>
    </p:extLst>
  </p:cmAuthor>
  <p:cmAuthor id="16" name="Mitchell, Lindsay" initials="ML" lastIdx="15" clrIdx="15">
    <p:extLst>
      <p:ext uri="{19B8F6BF-5375-455C-9EA6-DF929625EA0E}">
        <p15:presenceInfo xmlns:p15="http://schemas.microsoft.com/office/powerpoint/2012/main" userId="S::Lindsay.Mitchell@aecom.com::6a1722ed-b9fa-4c40-b936-404dd51667e0" providerId="AD"/>
      </p:ext>
    </p:extLst>
  </p:cmAuthor>
  <p:cmAuthor id="17" name="O'Brien-Drake, Brittany M (DEC)" initials="ODBM(" lastIdx="5" clrIdx="16">
    <p:extLst>
      <p:ext uri="{19B8F6BF-5375-455C-9EA6-DF929625EA0E}">
        <p15:presenceInfo xmlns:p15="http://schemas.microsoft.com/office/powerpoint/2012/main" userId="S::brittany.obrien-drake@dec.ny.gov::8961c672-d0a6-412d-86b1-fc6c7b4f6e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8EF"/>
    <a:srgbClr val="2777ED"/>
    <a:srgbClr val="C19CD8"/>
    <a:srgbClr val="1260D2"/>
    <a:srgbClr val="2281C2"/>
    <a:srgbClr val="2975BB"/>
    <a:srgbClr val="0000FF"/>
    <a:srgbClr val="295234"/>
    <a:srgbClr val="5B9BD5"/>
    <a:srgbClr val="ADC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2" autoAdjust="0"/>
  </p:normalViewPr>
  <p:slideViewPr>
    <p:cSldViewPr snapToGrid="0">
      <p:cViewPr varScale="1">
        <p:scale>
          <a:sx n="107" d="100"/>
          <a:sy n="107" d="100"/>
        </p:scale>
        <p:origin x="14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na.aecomnet.com\lfs\AMER\Latham-USABY2\Legacy\Projects\60282094_Armonk%20PW%20SM\DocControl\3.0%20Correspondence\Community%20Outreach\Public%20Availability%20Session\Presentation\Armonk%20Data_LMM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a.aecomnet.com\lfs\AMER\Latham-USABY2\Legacy\Projects\60282094_Armonk%20PW%20SM\DocControl\3.0%20Correspondence\Community%20Outreach\Public%20Availability%20Session\Presentation\Armonk%20Data_LMM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121 Drinking Water Wells Sampled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'WCG-LL'!$C$4:$C$6</c:f>
              <c:strCache>
                <c:ptCount val="3"/>
                <c:pt idx="0">
                  <c:v>POET System Installed</c:v>
                </c:pt>
                <c:pt idx="1">
                  <c:v>Supplied Bottled Water</c:v>
                </c:pt>
                <c:pt idx="2">
                  <c:v>No Further Action</c:v>
                </c:pt>
              </c:strCache>
            </c:strRef>
          </c:cat>
          <c:val>
            <c:numRef>
              <c:f>'WCG-LL'!$D$4:$D$6</c:f>
              <c:numCache>
                <c:formatCode>General</c:formatCode>
                <c:ptCount val="3"/>
                <c:pt idx="0">
                  <c:v>64</c:v>
                </c:pt>
                <c:pt idx="1">
                  <c:v>7</c:v>
                </c:pt>
                <c:pt idx="2">
                  <c:v>25</c:v>
                </c:pt>
              </c:numCache>
            </c:numRef>
          </c:val>
          <c:extLst>
            <c:ext xmlns:c16="http://schemas.microsoft.com/office/drawing/2014/chart" uri="{C3380CC4-5D6E-409C-BE32-E72D297353CC}">
              <c16:uniqueId val="{00000000-9097-45C7-B6E0-8D4FF42139C5}"/>
            </c:ext>
          </c:extLst>
        </c:ser>
        <c:dLbls>
          <c:showLegendKey val="0"/>
          <c:showVal val="0"/>
          <c:showCatName val="0"/>
          <c:showSerName val="0"/>
          <c:showPercent val="0"/>
          <c:showBubbleSize val="0"/>
        </c:dLbls>
        <c:gapWidth val="219"/>
        <c:overlap val="-27"/>
        <c:axId val="1077871887"/>
        <c:axId val="1077872303"/>
      </c:barChart>
      <c:catAx>
        <c:axId val="107787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77872303"/>
        <c:crosses val="autoZero"/>
        <c:auto val="1"/>
        <c:lblAlgn val="ctr"/>
        <c:lblOffset val="100"/>
        <c:noMultiLvlLbl val="0"/>
      </c:catAx>
      <c:valAx>
        <c:axId val="1077872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No. of Wells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77871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224 Drinking Water Wells Sampled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Armonk!$C$4:$C$6</c:f>
              <c:strCache>
                <c:ptCount val="3"/>
                <c:pt idx="0">
                  <c:v>POET System Installed</c:v>
                </c:pt>
                <c:pt idx="1">
                  <c:v>Supplied Bottled Water</c:v>
                </c:pt>
                <c:pt idx="2">
                  <c:v>No Further Action</c:v>
                </c:pt>
              </c:strCache>
            </c:strRef>
          </c:cat>
          <c:val>
            <c:numRef>
              <c:f>Armonk!$D$4:$D$6</c:f>
              <c:numCache>
                <c:formatCode>General</c:formatCode>
                <c:ptCount val="3"/>
                <c:pt idx="0">
                  <c:v>78</c:v>
                </c:pt>
                <c:pt idx="1">
                  <c:v>37</c:v>
                </c:pt>
                <c:pt idx="2">
                  <c:v>45</c:v>
                </c:pt>
              </c:numCache>
            </c:numRef>
          </c:val>
          <c:extLst>
            <c:ext xmlns:c16="http://schemas.microsoft.com/office/drawing/2014/chart" uri="{C3380CC4-5D6E-409C-BE32-E72D297353CC}">
              <c16:uniqueId val="{00000000-1E1E-426F-8788-A1961E15D1EA}"/>
            </c:ext>
          </c:extLst>
        </c:ser>
        <c:dLbls>
          <c:showLegendKey val="0"/>
          <c:showVal val="0"/>
          <c:showCatName val="0"/>
          <c:showSerName val="0"/>
          <c:showPercent val="0"/>
          <c:showBubbleSize val="0"/>
        </c:dLbls>
        <c:gapWidth val="219"/>
        <c:overlap val="-27"/>
        <c:axId val="1077871887"/>
        <c:axId val="1077872303"/>
      </c:barChart>
      <c:catAx>
        <c:axId val="107787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77872303"/>
        <c:crosses val="autoZero"/>
        <c:auto val="1"/>
        <c:lblAlgn val="ctr"/>
        <c:lblOffset val="100"/>
        <c:noMultiLvlLbl val="0"/>
      </c:catAx>
      <c:valAx>
        <c:axId val="1077872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solidFill>
                      <a:sysClr val="windowText" lastClr="000000"/>
                    </a:solidFill>
                  </a:rPr>
                  <a:t>No. of Wells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77871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eaLnBrk="1" fontAlgn="auto" hangingPunct="1">
              <a:spcBef>
                <a:spcPts val="0"/>
              </a:spcBef>
              <a:spcAft>
                <a:spcPts val="0"/>
              </a:spcAft>
              <a:defRPr sz="1200">
                <a:latin typeface="+mn-lt"/>
              </a:defRPr>
            </a:lvl1pPr>
          </a:lstStyle>
          <a:p>
            <a:pPr>
              <a:defRPr/>
            </a:pPr>
            <a:fld id="{F5262F8C-56A8-4266-8429-7567758C403D}" type="datetimeFigureOut">
              <a:rPr lang="en-US"/>
              <a:pPr>
                <a:defRPr/>
              </a:pPr>
              <a:t>10/27/2022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9" tIns="48320" rIns="96639" bIns="48320" rtlCol="0" anchor="ctr"/>
          <a:lstStyle/>
          <a:p>
            <a:pPr lvl="0"/>
            <a:endParaRPr lang="en-US" noProof="0"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eaLnBrk="1" fontAlgn="auto" hangingPunct="1">
              <a:spcBef>
                <a:spcPts val="0"/>
              </a:spcBef>
              <a:spcAft>
                <a:spcPts val="0"/>
              </a:spcAft>
              <a:defRPr sz="1200">
                <a:latin typeface="+mn-lt"/>
              </a:defRPr>
            </a:lvl1pPr>
          </a:lstStyle>
          <a:p>
            <a:pPr>
              <a:defRPr/>
            </a:pPr>
            <a:fld id="{C7236B84-9550-41BA-976D-0163363DF0A8}" type="slidenum">
              <a:rPr lang="en-US"/>
              <a:pPr>
                <a:defRPr/>
              </a:pPr>
              <a:t>‹#›</a:t>
            </a:fld>
            <a:endParaRPr lang="en-US" dirty="0"/>
          </a:p>
        </p:txBody>
      </p:sp>
    </p:spTree>
    <p:extLst>
      <p:ext uri="{BB962C8B-B14F-4D97-AF65-F5344CB8AC3E}">
        <p14:creationId xmlns:p14="http://schemas.microsoft.com/office/powerpoint/2010/main" val="4207016780"/>
      </p:ext>
    </p:extLst>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a:t>
            </a:fld>
            <a:endParaRPr lang="en-US" dirty="0"/>
          </a:p>
        </p:txBody>
      </p:sp>
    </p:spTree>
    <p:extLst>
      <p:ext uri="{BB962C8B-B14F-4D97-AF65-F5344CB8AC3E}">
        <p14:creationId xmlns:p14="http://schemas.microsoft.com/office/powerpoint/2010/main" val="208771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14</a:t>
            </a:fld>
            <a:endParaRPr lang="en-US" dirty="0"/>
          </a:p>
        </p:txBody>
      </p:sp>
    </p:spTree>
    <p:extLst>
      <p:ext uri="{BB962C8B-B14F-4D97-AF65-F5344CB8AC3E}">
        <p14:creationId xmlns:p14="http://schemas.microsoft.com/office/powerpoint/2010/main" val="271134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15</a:t>
            </a:fld>
            <a:endParaRPr lang="en-US" dirty="0"/>
          </a:p>
        </p:txBody>
      </p:sp>
    </p:spTree>
    <p:extLst>
      <p:ext uri="{BB962C8B-B14F-4D97-AF65-F5344CB8AC3E}">
        <p14:creationId xmlns:p14="http://schemas.microsoft.com/office/powerpoint/2010/main" val="347526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16</a:t>
            </a:fld>
            <a:endParaRPr lang="en-US" dirty="0"/>
          </a:p>
        </p:txBody>
      </p:sp>
    </p:spTree>
    <p:extLst>
      <p:ext uri="{BB962C8B-B14F-4D97-AF65-F5344CB8AC3E}">
        <p14:creationId xmlns:p14="http://schemas.microsoft.com/office/powerpoint/2010/main" val="45953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17</a:t>
            </a:fld>
            <a:endParaRPr lang="en-US" dirty="0"/>
          </a:p>
        </p:txBody>
      </p:sp>
    </p:spTree>
    <p:extLst>
      <p:ext uri="{BB962C8B-B14F-4D97-AF65-F5344CB8AC3E}">
        <p14:creationId xmlns:p14="http://schemas.microsoft.com/office/powerpoint/2010/main" val="137824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21</a:t>
            </a:fld>
            <a:endParaRPr lang="en-US" dirty="0"/>
          </a:p>
        </p:txBody>
      </p:sp>
    </p:spTree>
    <p:extLst>
      <p:ext uri="{BB962C8B-B14F-4D97-AF65-F5344CB8AC3E}">
        <p14:creationId xmlns:p14="http://schemas.microsoft.com/office/powerpoint/2010/main" val="72148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22</a:t>
            </a:fld>
            <a:endParaRPr lang="en-US" dirty="0"/>
          </a:p>
        </p:txBody>
      </p:sp>
    </p:spTree>
    <p:extLst>
      <p:ext uri="{BB962C8B-B14F-4D97-AF65-F5344CB8AC3E}">
        <p14:creationId xmlns:p14="http://schemas.microsoft.com/office/powerpoint/2010/main" val="184476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35</a:t>
            </a:fld>
            <a:endParaRPr lang="en-US" dirty="0"/>
          </a:p>
        </p:txBody>
      </p:sp>
    </p:spTree>
    <p:extLst>
      <p:ext uri="{BB962C8B-B14F-4D97-AF65-F5344CB8AC3E}">
        <p14:creationId xmlns:p14="http://schemas.microsoft.com/office/powerpoint/2010/main" val="318341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6</a:t>
            </a:fld>
            <a:endParaRPr lang="en-US" dirty="0"/>
          </a:p>
        </p:txBody>
      </p:sp>
    </p:spTree>
    <p:extLst>
      <p:ext uri="{BB962C8B-B14F-4D97-AF65-F5344CB8AC3E}">
        <p14:creationId xmlns:p14="http://schemas.microsoft.com/office/powerpoint/2010/main" val="188150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7</a:t>
            </a:fld>
            <a:endParaRPr lang="en-US" dirty="0"/>
          </a:p>
        </p:txBody>
      </p:sp>
    </p:spTree>
    <p:extLst>
      <p:ext uri="{BB962C8B-B14F-4D97-AF65-F5344CB8AC3E}">
        <p14:creationId xmlns:p14="http://schemas.microsoft.com/office/powerpoint/2010/main" val="399200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8</a:t>
            </a:fld>
            <a:endParaRPr lang="en-US" dirty="0"/>
          </a:p>
        </p:txBody>
      </p:sp>
    </p:spTree>
    <p:extLst>
      <p:ext uri="{BB962C8B-B14F-4D97-AF65-F5344CB8AC3E}">
        <p14:creationId xmlns:p14="http://schemas.microsoft.com/office/powerpoint/2010/main" val="370191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9</a:t>
            </a:fld>
            <a:endParaRPr lang="en-US" dirty="0"/>
          </a:p>
        </p:txBody>
      </p:sp>
    </p:spTree>
    <p:extLst>
      <p:ext uri="{BB962C8B-B14F-4D97-AF65-F5344CB8AC3E}">
        <p14:creationId xmlns:p14="http://schemas.microsoft.com/office/powerpoint/2010/main" val="403320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10</a:t>
            </a:fld>
            <a:endParaRPr lang="en-US" dirty="0"/>
          </a:p>
        </p:txBody>
      </p:sp>
    </p:spTree>
    <p:extLst>
      <p:ext uri="{BB962C8B-B14F-4D97-AF65-F5344CB8AC3E}">
        <p14:creationId xmlns:p14="http://schemas.microsoft.com/office/powerpoint/2010/main" val="387261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11</a:t>
            </a:fld>
            <a:endParaRPr lang="en-US" dirty="0"/>
          </a:p>
        </p:txBody>
      </p:sp>
    </p:spTree>
    <p:extLst>
      <p:ext uri="{BB962C8B-B14F-4D97-AF65-F5344CB8AC3E}">
        <p14:creationId xmlns:p14="http://schemas.microsoft.com/office/powerpoint/2010/main" val="120705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12</a:t>
            </a:fld>
            <a:endParaRPr lang="en-US" dirty="0"/>
          </a:p>
        </p:txBody>
      </p:sp>
    </p:spTree>
    <p:extLst>
      <p:ext uri="{BB962C8B-B14F-4D97-AF65-F5344CB8AC3E}">
        <p14:creationId xmlns:p14="http://schemas.microsoft.com/office/powerpoint/2010/main" val="330637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236B84-9550-41BA-976D-0163363DF0A8}" type="slidenum">
              <a:rPr lang="en-US" smtClean="0"/>
              <a:pPr>
                <a:defRPr/>
              </a:pPr>
              <a:t>13</a:t>
            </a:fld>
            <a:endParaRPr lang="en-US" dirty="0"/>
          </a:p>
        </p:txBody>
      </p:sp>
    </p:spTree>
    <p:extLst>
      <p:ext uri="{BB962C8B-B14F-4D97-AF65-F5344CB8AC3E}">
        <p14:creationId xmlns:p14="http://schemas.microsoft.com/office/powerpoint/2010/main" val="425563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rot="10800000" flipV="1">
            <a:off x="0" y="3790950"/>
            <a:ext cx="9144000" cy="135255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38328" tIns="201168" rIns="0" bIns="274320"/>
          <a:lstStyle/>
          <a:p>
            <a:pPr marL="215504" eaLnBrk="1" fontAlgn="auto" hangingPunct="1">
              <a:spcBef>
                <a:spcPts val="0"/>
              </a:spcBef>
              <a:spcAft>
                <a:spcPts val="0"/>
              </a:spcAft>
              <a:tabLst>
                <a:tab pos="8788004" algn="r"/>
              </a:tabLst>
              <a:defRPr/>
            </a:pPr>
            <a:endParaRPr lang="en-US" sz="1400" b="1" dirty="0">
              <a:latin typeface="Arial" panose="020B0604020202020204" pitchFamily="34" charset="0"/>
              <a:cs typeface="Arial" panose="020B0604020202020204" pitchFamily="34" charset="0"/>
            </a:endParaRPr>
          </a:p>
        </p:txBody>
      </p:sp>
      <p:sp>
        <p:nvSpPr>
          <p:cNvPr id="5" name="Rectangle 4"/>
          <p:cNvSpPr/>
          <p:nvPr/>
        </p:nvSpPr>
        <p:spPr>
          <a:xfrm>
            <a:off x="0" y="0"/>
            <a:ext cx="9144000" cy="137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6" name="Rectangle 5"/>
          <p:cNvSpPr/>
          <p:nvPr/>
        </p:nvSpPr>
        <p:spPr>
          <a:xfrm>
            <a:off x="0" y="3714750"/>
            <a:ext cx="9144000" cy="762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395288" y="258911"/>
            <a:ext cx="3867150" cy="113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377387"/>
            <a:ext cx="8401050" cy="1099113"/>
          </a:xfrm>
        </p:spPr>
        <p:txBody>
          <a:bodyPr anchor="b">
            <a:normAutofit/>
          </a:bodyPr>
          <a:lstStyle>
            <a:lvl1pPr algn="l">
              <a:defRPr sz="4000">
                <a:solidFill>
                  <a:srgbClr val="002D73"/>
                </a:solidFill>
              </a:defRPr>
            </a:lvl1pPr>
          </a:lstStyle>
          <a:p>
            <a:r>
              <a:rPr lang="en-US"/>
              <a:t>Click to edit Master title style</a:t>
            </a:r>
          </a:p>
        </p:txBody>
      </p:sp>
      <p:sp>
        <p:nvSpPr>
          <p:cNvPr id="3" name="Subtitle 2"/>
          <p:cNvSpPr>
            <a:spLocks noGrp="1"/>
          </p:cNvSpPr>
          <p:nvPr>
            <p:ph type="subTitle" idx="1"/>
          </p:nvPr>
        </p:nvSpPr>
        <p:spPr>
          <a:xfrm>
            <a:off x="457200" y="2628337"/>
            <a:ext cx="8401050" cy="911087"/>
          </a:xfrm>
        </p:spPr>
        <p:txBody>
          <a:bodyPr>
            <a:normAutofit/>
          </a:bodyPr>
          <a:lstStyle>
            <a:lvl1pPr marL="0" indent="0" algn="l">
              <a:buNone/>
              <a:defRPr sz="2800" b="1">
                <a:solidFill>
                  <a:srgbClr val="64656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70473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902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137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5" name="Rectangle 4"/>
          <p:cNvSpPr/>
          <p:nvPr/>
        </p:nvSpPr>
        <p:spPr>
          <a:xfrm rot="10800000" flipV="1">
            <a:off x="0" y="115888"/>
            <a:ext cx="9144000" cy="22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0" anchor="ctr"/>
          <a:lstStyle/>
          <a:p>
            <a:pPr marL="215504" eaLnBrk="1" fontAlgn="auto" hangingPunct="1">
              <a:spcBef>
                <a:spcPts val="0"/>
              </a:spcBef>
              <a:spcAft>
                <a:spcPts val="0"/>
              </a:spcAft>
              <a:tabLst>
                <a:tab pos="8750300" algn="r"/>
              </a:tabLst>
              <a:defRPr/>
            </a:pPr>
            <a:r>
              <a:rPr lang="en-US" sz="1200" b="1" dirty="0">
                <a:solidFill>
                  <a:srgbClr val="002D73"/>
                </a:solidFill>
                <a:latin typeface="Arial" panose="020B0604020202020204" pitchFamily="34" charset="0"/>
                <a:cs typeface="Arial" panose="020B0604020202020204" pitchFamily="34" charset="0"/>
              </a:rPr>
              <a:t>	</a:t>
            </a:r>
            <a:fld id="{A23951FD-76AF-4985-A66B-7CBF2BBBD3D7}" type="slidenum">
              <a:rPr lang="en-US" sz="1200" b="1">
                <a:solidFill>
                  <a:srgbClr val="002D73"/>
                </a:solidFill>
                <a:latin typeface="Arial" panose="020B0604020202020204" pitchFamily="34" charset="0"/>
                <a:cs typeface="Arial" panose="020B0604020202020204" pitchFamily="34" charset="0"/>
              </a:rPr>
              <a:pPr marL="215504" eaLnBrk="1" fontAlgn="auto" hangingPunct="1">
                <a:spcBef>
                  <a:spcPts val="0"/>
                </a:spcBef>
                <a:spcAft>
                  <a:spcPts val="0"/>
                </a:spcAft>
                <a:tabLst>
                  <a:tab pos="8750300" algn="r"/>
                </a:tabLst>
                <a:defRPr/>
              </a:pPr>
              <a:t>‹#›</a:t>
            </a:fld>
            <a:endParaRPr lang="en-US" sz="1200" b="1" dirty="0">
              <a:solidFill>
                <a:srgbClr val="002D73"/>
              </a:solidFill>
              <a:latin typeface="Arial" panose="020B0604020202020204" pitchFamily="34" charset="0"/>
              <a:cs typeface="Arial" panose="020B0604020202020204" pitchFamily="34" charset="0"/>
            </a:endParaRPr>
          </a:p>
        </p:txBody>
      </p:sp>
      <p:sp>
        <p:nvSpPr>
          <p:cNvPr id="6" name="Rectangle 5"/>
          <p:cNvSpPr/>
          <p:nvPr/>
        </p:nvSpPr>
        <p:spPr>
          <a:xfrm>
            <a:off x="0" y="1539875"/>
            <a:ext cx="5334000" cy="8255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1" y="1621847"/>
            <a:ext cx="5334000" cy="2702503"/>
          </a:xfrm>
          <a:solidFill>
            <a:srgbClr val="002D73"/>
          </a:solidFill>
        </p:spPr>
        <p:txBody>
          <a:bodyPr lIns="512064" tIns="228600" rIns="365760" anchor="t">
            <a:normAutofit/>
          </a:bodyPr>
          <a:lstStyle>
            <a:lvl1pPr>
              <a:lnSpc>
                <a:spcPct val="100000"/>
              </a:lnSpc>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525780" y="3291840"/>
            <a:ext cx="4511040" cy="891540"/>
          </a:xfrm>
        </p:spPr>
        <p:txBody>
          <a:bodyPr>
            <a:normAutofit/>
          </a:bodyPr>
          <a:lstStyle>
            <a:lvl1pPr marL="0" indent="0">
              <a:buNone/>
              <a:defRPr sz="2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914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2"/>
            <a:ext cx="8610600" cy="919669"/>
          </a:xfrm>
        </p:spPr>
        <p:txBody>
          <a:bodyPr/>
          <a:lstStyle/>
          <a:p>
            <a:r>
              <a:rPr lang="en-US"/>
              <a:t>Click to edit Master title style</a:t>
            </a:r>
          </a:p>
        </p:txBody>
      </p:sp>
      <p:sp>
        <p:nvSpPr>
          <p:cNvPr id="3" name="Content Placeholder 2"/>
          <p:cNvSpPr>
            <a:spLocks noGrp="1"/>
          </p:cNvSpPr>
          <p:nvPr>
            <p:ph sz="half" idx="1"/>
          </p:nvPr>
        </p:nvSpPr>
        <p:spPr>
          <a:xfrm>
            <a:off x="247650" y="1428461"/>
            <a:ext cx="4167188" cy="342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901" y="1428461"/>
            <a:ext cx="4138349" cy="342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47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3"/>
            <a:ext cx="8610600" cy="919668"/>
          </a:xfrm>
        </p:spPr>
        <p:txBody>
          <a:bodyPr/>
          <a:lstStyle/>
          <a:p>
            <a:r>
              <a:rPr lang="en-US"/>
              <a:t>Click to edit Master title style</a:t>
            </a:r>
          </a:p>
        </p:txBody>
      </p:sp>
      <p:sp>
        <p:nvSpPr>
          <p:cNvPr id="3" name="Text Placeholder 2"/>
          <p:cNvSpPr>
            <a:spLocks noGrp="1"/>
          </p:cNvSpPr>
          <p:nvPr>
            <p:ph type="body" idx="1"/>
          </p:nvPr>
        </p:nvSpPr>
        <p:spPr>
          <a:xfrm>
            <a:off x="247650" y="1428461"/>
            <a:ext cx="4035715" cy="617934"/>
          </a:xfrm>
        </p:spPr>
        <p:txBody>
          <a:bodyPr anchor="ctr">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47650" y="2144027"/>
            <a:ext cx="4035715" cy="2634850"/>
          </a:xfrm>
        </p:spPr>
        <p:txBody>
          <a:bodyPr>
            <a:normAutofit/>
          </a:bodyPr>
          <a:lstStyle>
            <a:lvl1pPr>
              <a:spcAft>
                <a:spcPts val="300"/>
              </a:spcAft>
              <a:defRPr sz="1800"/>
            </a:lvl1pPr>
            <a:lvl2pPr>
              <a:spcAft>
                <a:spcPts val="300"/>
              </a:spcAft>
              <a:defRPr sz="1800"/>
            </a:lvl2pPr>
            <a:lvl3pPr>
              <a:spcAft>
                <a:spcPts val="300"/>
              </a:spcAft>
              <a:defRPr sz="1800"/>
            </a:lvl3pPr>
            <a:lvl4pPr>
              <a:spcAft>
                <a:spcPts val="300"/>
              </a:spcAft>
              <a:defRPr sz="1800"/>
            </a:lvl4pPr>
            <a:lvl5pPr>
              <a:spcAft>
                <a:spcPts val="3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15906" y="1428461"/>
            <a:ext cx="4042345" cy="617934"/>
          </a:xfrm>
        </p:spPr>
        <p:txBody>
          <a:bodyPr anchor="ctr">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15906" y="2144027"/>
            <a:ext cx="4042344" cy="2634850"/>
          </a:xfrm>
        </p:spPr>
        <p:txBody>
          <a:bodyPr>
            <a:normAutofit/>
          </a:bodyPr>
          <a:lstStyle>
            <a:lvl1pPr>
              <a:spcAft>
                <a:spcPts val="300"/>
              </a:spcAft>
              <a:defRPr sz="1800"/>
            </a:lvl1pPr>
            <a:lvl2pPr>
              <a:spcAft>
                <a:spcPts val="300"/>
              </a:spcAft>
              <a:defRPr sz="1800"/>
            </a:lvl2pPr>
            <a:lvl3pPr>
              <a:spcAft>
                <a:spcPts val="300"/>
              </a:spcAft>
              <a:defRPr sz="1800"/>
            </a:lvl3pPr>
            <a:lvl4pPr>
              <a:spcAft>
                <a:spcPts val="300"/>
              </a:spcAft>
              <a:defRPr sz="1800"/>
            </a:lvl4pPr>
            <a:lvl5pPr>
              <a:spcAft>
                <a:spcPts val="3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78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1"/>
            <a:ext cx="8610600" cy="919960"/>
          </a:xfrm>
        </p:spPr>
        <p:txBody>
          <a:bodyPr/>
          <a:lstStyle/>
          <a:p>
            <a:r>
              <a:rPr lang="en-US"/>
              <a:t>Click to edit Master title style</a:t>
            </a:r>
          </a:p>
        </p:txBody>
      </p:sp>
    </p:spTree>
    <p:extLst>
      <p:ext uri="{BB962C8B-B14F-4D97-AF65-F5344CB8AC3E}">
        <p14:creationId xmlns:p14="http://schemas.microsoft.com/office/powerpoint/2010/main" val="261331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51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rot="10800000" flipV="1">
            <a:off x="0" y="60325"/>
            <a:ext cx="9144000" cy="30162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tIns="82296" rIns="274320" bIns="54864" anchor="ctr"/>
          <a:lstStyle/>
          <a:p>
            <a:pPr marL="215504" eaLnBrk="1" fontAlgn="auto" hangingPunct="1">
              <a:spcBef>
                <a:spcPts val="0"/>
              </a:spcBef>
              <a:spcAft>
                <a:spcPts val="0"/>
              </a:spcAft>
              <a:tabLst>
                <a:tab pos="8750300" algn="r"/>
              </a:tabLst>
              <a:defRPr/>
            </a:pPr>
            <a:r>
              <a:rPr lang="en-US" sz="1200" b="1" dirty="0">
                <a:latin typeface="Arial" panose="020B0604020202020204" pitchFamily="34" charset="0"/>
                <a:cs typeface="Arial" panose="020B0604020202020204" pitchFamily="34" charset="0"/>
              </a:rPr>
              <a:t>	</a:t>
            </a:r>
            <a:fld id="{5371C863-F8D8-447D-9DE1-731BD68F5F77}" type="slidenum">
              <a:rPr lang="en-US" sz="1200" b="1">
                <a:latin typeface="Arial" panose="020B0604020202020204" pitchFamily="34" charset="0"/>
                <a:cs typeface="Arial" panose="020B0604020202020204" pitchFamily="34" charset="0"/>
              </a:rPr>
              <a:pPr marL="215504" eaLnBrk="1" fontAlgn="auto" hangingPunct="1">
                <a:spcBef>
                  <a:spcPts val="0"/>
                </a:spcBef>
                <a:spcAft>
                  <a:spcPts val="0"/>
                </a:spcAft>
                <a:tabLst>
                  <a:tab pos="8750300" algn="r"/>
                </a:tabLst>
                <a:defRPr/>
              </a:pPr>
              <a:t>‹#›</a:t>
            </a:fld>
            <a:endParaRPr lang="en-US" sz="1200" b="1" dirty="0">
              <a:latin typeface="Arial" panose="020B0604020202020204" pitchFamily="34" charset="0"/>
              <a:cs typeface="Arial" panose="020B0604020202020204" pitchFamily="34" charset="0"/>
            </a:endParaRPr>
          </a:p>
        </p:txBody>
      </p:sp>
      <p:sp>
        <p:nvSpPr>
          <p:cNvPr id="1027" name="Title Placeholder 1"/>
          <p:cNvSpPr>
            <a:spLocks noGrp="1"/>
          </p:cNvSpPr>
          <p:nvPr>
            <p:ph type="title"/>
          </p:nvPr>
        </p:nvSpPr>
        <p:spPr bwMode="auto">
          <a:xfrm>
            <a:off x="247650" y="508000"/>
            <a:ext cx="8610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247650" y="1428750"/>
            <a:ext cx="86106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60325"/>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pic>
        <p:nvPicPr>
          <p:cNvPr id="1030" name="Picture 10"/>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6978650" y="4460138"/>
            <a:ext cx="1844675" cy="5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8" r:id="rId4"/>
    <p:sldLayoutId id="2147483669" r:id="rId5"/>
    <p:sldLayoutId id="2147483670" r:id="rId6"/>
    <p:sldLayoutId id="2147483671" r:id="rId7"/>
  </p:sldLayoutIdLst>
  <p:txStyles>
    <p:titleStyle>
      <a:lvl1pPr algn="l" defTabSz="685800" rtl="0" eaLnBrk="1" fontAlgn="base" hangingPunct="1">
        <a:lnSpc>
          <a:spcPct val="90000"/>
        </a:lnSpc>
        <a:spcBef>
          <a:spcPct val="0"/>
        </a:spcBef>
        <a:spcAft>
          <a:spcPct val="0"/>
        </a:spcAft>
        <a:defRPr sz="3200" b="1" kern="1200">
          <a:solidFill>
            <a:srgbClr val="002D73"/>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9pPr>
    </p:titleStyle>
    <p:body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9.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10.sv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0.sv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hyperlink" Target="https://es.dec.ny.gov/chemical/126339.html" TargetMode="External"/><Relationship Id="rId4" Type="http://schemas.openxmlformats.org/officeDocument/2006/relationships/hyperlink" Target="https://www.dec.ny.gov/chemical/126339.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2.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6.sv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2.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6.sv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2.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6.sv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3.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3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80.png"/><Relationship Id="rId17" Type="http://schemas.openxmlformats.org/officeDocument/2006/relationships/image" Target="../media/image85.sv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 Id="rId1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71473" y="1683542"/>
            <a:ext cx="8401050" cy="1966914"/>
          </a:xfrm>
        </p:spPr>
        <p:txBody>
          <a:bodyPr anchor="ctr">
            <a:normAutofit fontScale="90000"/>
          </a:bodyPr>
          <a:lstStyle/>
          <a:p>
            <a:pPr algn="ctr">
              <a:lnSpc>
                <a:spcPct val="120000"/>
              </a:lnSpc>
              <a:spcAft>
                <a:spcPts val="0"/>
              </a:spcAft>
            </a:pPr>
            <a:r>
              <a:rPr lang="en-US" altLang="en-US" sz="2700" dirty="0">
                <a:latin typeface="Arial"/>
                <a:cs typeface="Arial"/>
              </a:rPr>
              <a:t>Westchester Garden Center-Labriola Landfill</a:t>
            </a:r>
            <a:br>
              <a:rPr lang="en-US" altLang="en-US" sz="2700" dirty="0">
                <a:latin typeface="Arial"/>
                <a:cs typeface="Arial"/>
              </a:rPr>
            </a:br>
            <a:r>
              <a:rPr lang="en-US" altLang="en-US" sz="2700" dirty="0">
                <a:latin typeface="Arial"/>
                <a:cs typeface="Arial"/>
              </a:rPr>
              <a:t> and Armonk Private Wells Site</a:t>
            </a:r>
            <a:br>
              <a:rPr lang="en-US" altLang="en-US" dirty="0">
                <a:latin typeface="Arial"/>
                <a:cs typeface="Arial"/>
              </a:rPr>
            </a:br>
            <a:r>
              <a:rPr lang="en-US" altLang="en-US" sz="2700" dirty="0">
                <a:solidFill>
                  <a:schemeClr val="accent5">
                    <a:lumMod val="75000"/>
                  </a:schemeClr>
                </a:solidFill>
                <a:latin typeface="Arial"/>
                <a:cs typeface="Arial"/>
              </a:rPr>
              <a:t>Per- and Polyfluoroalkyl Substances in Water Sources</a:t>
            </a:r>
            <a:br>
              <a:rPr lang="en-US" altLang="en-US" sz="2700" dirty="0">
                <a:solidFill>
                  <a:schemeClr val="accent5">
                    <a:lumMod val="75000"/>
                  </a:schemeClr>
                </a:solidFill>
              </a:rPr>
            </a:br>
            <a:r>
              <a:rPr lang="en-US" altLang="en-US" sz="2700" dirty="0">
                <a:solidFill>
                  <a:schemeClr val="accent5">
                    <a:lumMod val="75000"/>
                  </a:schemeClr>
                </a:solidFill>
              </a:rPr>
              <a:t>Overview, Information &amp; Resources</a:t>
            </a:r>
            <a:endParaRPr lang="en-US" altLang="en-US" dirty="0">
              <a:solidFill>
                <a:schemeClr val="accent5">
                  <a:lumMod val="75000"/>
                </a:schemeClr>
              </a:solidFill>
            </a:endParaRPr>
          </a:p>
        </p:txBody>
      </p:sp>
      <p:sp>
        <p:nvSpPr>
          <p:cNvPr id="5123" name="Subtitle 2"/>
          <p:cNvSpPr>
            <a:spLocks noGrp="1"/>
          </p:cNvSpPr>
          <p:nvPr>
            <p:ph type="subTitle" idx="1"/>
          </p:nvPr>
        </p:nvSpPr>
        <p:spPr>
          <a:xfrm>
            <a:off x="457200" y="4007650"/>
            <a:ext cx="8401050" cy="1444625"/>
          </a:xfrm>
        </p:spPr>
        <p:txBody>
          <a:bodyPr>
            <a:noAutofit/>
          </a:bodyPr>
          <a:lstStyle/>
          <a:p>
            <a:r>
              <a:rPr lang="en-US" altLang="en-US" sz="2000" dirty="0">
                <a:solidFill>
                  <a:schemeClr val="bg1">
                    <a:lumMod val="75000"/>
                  </a:schemeClr>
                </a:solidFill>
              </a:rPr>
              <a:t>NYSDEC Site Nos. 360218 &amp; 360005			October 27, 2022</a:t>
            </a:r>
            <a:br>
              <a:rPr lang="en-US" altLang="en-US" sz="2000" dirty="0"/>
            </a:br>
            <a:endParaRPr lang="en-US" altLang="en-US" sz="2000" dirty="0"/>
          </a:p>
        </p:txBody>
      </p:sp>
      <p:sp>
        <p:nvSpPr>
          <p:cNvPr id="4" name="Rectangle 3"/>
          <p:cNvSpPr/>
          <p:nvPr/>
        </p:nvSpPr>
        <p:spPr>
          <a:xfrm rot="10800000" flipV="1">
            <a:off x="0" y="3790950"/>
            <a:ext cx="9144000"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38328" tIns="201168" rIns="0" bIns="274320" anchor="t"/>
          <a:lstStyle/>
          <a:p>
            <a:pPr marL="215265" eaLnBrk="1" fontAlgn="auto" hangingPunct="1">
              <a:spcBef>
                <a:spcPts val="0"/>
              </a:spcBef>
              <a:spcAft>
                <a:spcPts val="0"/>
              </a:spcAft>
              <a:tabLst>
                <a:tab pos="8788004" algn="r"/>
              </a:tabLst>
              <a:defRPr/>
            </a:pPr>
            <a:endParaRPr lang="en-US" dirty="0">
              <a:latin typeface="Arial"/>
              <a:cs typeface="Arial"/>
            </a:endParaRPr>
          </a:p>
        </p:txBody>
      </p:sp>
      <p:sp>
        <p:nvSpPr>
          <p:cNvPr id="2" name="TextBox 1">
            <a:extLst>
              <a:ext uri="{FF2B5EF4-FFF2-40B4-BE49-F238E27FC236}">
                <a16:creationId xmlns:a16="http://schemas.microsoft.com/office/drawing/2014/main" id="{2DC56CFA-7BD7-26E7-C96E-3285AFD4AE10}"/>
              </a:ext>
            </a:extLst>
          </p:cNvPr>
          <p:cNvSpPr txBox="1"/>
          <p:nvPr/>
        </p:nvSpPr>
        <p:spPr>
          <a:xfrm>
            <a:off x="4601499" y="504648"/>
            <a:ext cx="4498258" cy="584775"/>
          </a:xfrm>
          <a:prstGeom prst="rect">
            <a:avLst/>
          </a:prstGeom>
          <a:noFill/>
        </p:spPr>
        <p:txBody>
          <a:bodyPr wrap="square" rtlCol="0">
            <a:spAutoFit/>
          </a:bodyPr>
          <a:lstStyle/>
          <a:p>
            <a:r>
              <a:rPr lang="en-US" sz="3200" b="1" dirty="0">
                <a:solidFill>
                  <a:schemeClr val="accent5">
                    <a:lumMod val="75000"/>
                  </a:schemeClr>
                </a:solidFill>
                <a:latin typeface="Arial"/>
                <a:ea typeface="+mj-ea"/>
                <a:cs typeface="Arial"/>
              </a:rPr>
              <a:t>Availability Session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203262" y="1287149"/>
            <a:ext cx="4592857" cy="3544827"/>
          </a:xfrm>
        </p:spPr>
        <p:txBody>
          <a:bodyPr/>
          <a:lstStyle/>
          <a:p>
            <a:pPr>
              <a:spcAft>
                <a:spcPts val="0"/>
              </a:spcAft>
            </a:pPr>
            <a:r>
              <a:rPr lang="en-US" sz="1600" b="1" dirty="0">
                <a:solidFill>
                  <a:srgbClr val="295234"/>
                </a:solidFill>
              </a:rPr>
              <a:t>Division of Materials Management </a:t>
            </a:r>
          </a:p>
          <a:p>
            <a:r>
              <a:rPr lang="en-US" sz="1600" b="1" dirty="0">
                <a:solidFill>
                  <a:srgbClr val="295234"/>
                </a:solidFill>
              </a:rPr>
              <a:t>Inactive Landfill Initiative</a:t>
            </a:r>
          </a:p>
          <a:p>
            <a:pPr marL="457200" lvl="1" indent="-285750">
              <a:lnSpc>
                <a:spcPct val="130000"/>
              </a:lnSpc>
              <a:buFont typeface="Wingdings 3" panose="05040102010807070707" pitchFamily="18" charset="2"/>
              <a:buChar char=""/>
            </a:pPr>
            <a:r>
              <a:rPr lang="en-US" sz="1400" b="1" dirty="0">
                <a:solidFill>
                  <a:srgbClr val="295234"/>
                </a:solidFill>
              </a:rPr>
              <a:t>PFOA and PFOS detected above the drinking water MCLs in one monitoring well</a:t>
            </a:r>
          </a:p>
          <a:p>
            <a:pPr marL="457200" lvl="1" indent="-285750">
              <a:lnSpc>
                <a:spcPct val="130000"/>
              </a:lnSpc>
              <a:buFont typeface="Wingdings 3" panose="05040102010807070707" pitchFamily="18" charset="2"/>
              <a:buChar char=""/>
            </a:pPr>
            <a:r>
              <a:rPr lang="en-US" sz="1400" b="1" dirty="0">
                <a:solidFill>
                  <a:srgbClr val="295234"/>
                </a:solidFill>
              </a:rPr>
              <a:t>PFOA/PFOS impacts to private drinking water supplies found</a:t>
            </a:r>
          </a:p>
          <a:p>
            <a:pPr>
              <a:lnSpc>
                <a:spcPct val="130000"/>
              </a:lnSpc>
            </a:pPr>
            <a:r>
              <a:rPr lang="en-US" sz="1600" b="1" dirty="0">
                <a:solidFill>
                  <a:srgbClr val="295234"/>
                </a:solidFill>
              </a:rPr>
              <a:t>Division of Environmental Remediation</a:t>
            </a:r>
          </a:p>
          <a:p>
            <a:pPr marL="457200" lvl="1" indent="-285750">
              <a:lnSpc>
                <a:spcPct val="130000"/>
              </a:lnSpc>
              <a:buFont typeface="Wingdings 3" panose="05040102010807070707" pitchFamily="18" charset="2"/>
              <a:buChar char=""/>
            </a:pPr>
            <a:r>
              <a:rPr lang="en-US" sz="1400" b="1" dirty="0">
                <a:solidFill>
                  <a:srgbClr val="295234"/>
                </a:solidFill>
              </a:rPr>
              <a:t>Designated the landfill as a potential hazardous waste site (P-Site) requiring further investigation</a:t>
            </a:r>
          </a:p>
          <a:p>
            <a:pPr marL="457200" lvl="1" indent="-285750">
              <a:lnSpc>
                <a:spcPct val="130000"/>
              </a:lnSpc>
              <a:buFont typeface="Wingdings 3" panose="05040102010807070707" pitchFamily="18" charset="2"/>
              <a:buChar char=""/>
            </a:pPr>
            <a:r>
              <a:rPr lang="en-US" sz="1400" b="1" dirty="0">
                <a:solidFill>
                  <a:srgbClr val="295234"/>
                </a:solidFill>
              </a:rPr>
              <a:t>Site Characterization activities completed in the summer of 2022; data currently under review</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58437" y="514339"/>
            <a:ext cx="4770151" cy="530761"/>
          </a:xfrm>
        </p:spPr>
        <p:txBody>
          <a:bodyPr numCol="1"/>
          <a:lstStyle/>
          <a:p>
            <a:r>
              <a:rPr lang="en-US" altLang="en-US" sz="2400" dirty="0">
                <a:latin typeface="Arial"/>
                <a:cs typeface="Arial"/>
              </a:rPr>
              <a:t>Westchester Garden Center-Labriola Landfill</a:t>
            </a:r>
            <a:endParaRPr lang="en-US" altLang="en-US" dirty="0"/>
          </a:p>
        </p:txBody>
      </p:sp>
      <p:pic>
        <p:nvPicPr>
          <p:cNvPr id="4" name="Picture 3">
            <a:extLst>
              <a:ext uri="{FF2B5EF4-FFF2-40B4-BE49-F238E27FC236}">
                <a16:creationId xmlns:a16="http://schemas.microsoft.com/office/drawing/2014/main" id="{8774DCB0-446A-43C9-89CF-8FA9811CF886}"/>
              </a:ext>
            </a:extLst>
          </p:cNvPr>
          <p:cNvPicPr>
            <a:picLocks noChangeAspect="1"/>
          </p:cNvPicPr>
          <p:nvPr/>
        </p:nvPicPr>
        <p:blipFill>
          <a:blip r:embed="rId3"/>
          <a:stretch>
            <a:fillRect/>
          </a:stretch>
        </p:blipFill>
        <p:spPr>
          <a:xfrm>
            <a:off x="5065059" y="363776"/>
            <a:ext cx="4071920" cy="4034854"/>
          </a:xfrm>
          <a:prstGeom prst="rect">
            <a:avLst/>
          </a:prstGeom>
        </p:spPr>
      </p:pic>
      <p:pic>
        <p:nvPicPr>
          <p:cNvPr id="6" name="Picture 5">
            <a:extLst>
              <a:ext uri="{FF2B5EF4-FFF2-40B4-BE49-F238E27FC236}">
                <a16:creationId xmlns:a16="http://schemas.microsoft.com/office/drawing/2014/main" id="{508F64F6-E827-4E11-A318-D1DE12C10D8A}"/>
              </a:ext>
            </a:extLst>
          </p:cNvPr>
          <p:cNvPicPr>
            <a:picLocks noChangeAspect="1"/>
          </p:cNvPicPr>
          <p:nvPr/>
        </p:nvPicPr>
        <p:blipFill>
          <a:blip r:embed="rId4"/>
          <a:stretch>
            <a:fillRect/>
          </a:stretch>
        </p:blipFill>
        <p:spPr>
          <a:xfrm>
            <a:off x="5065059" y="3715074"/>
            <a:ext cx="1524000" cy="1257300"/>
          </a:xfrm>
          <a:prstGeom prst="rect">
            <a:avLst/>
          </a:prstGeom>
          <a:ln>
            <a:solidFill>
              <a:schemeClr val="tx1"/>
            </a:solidFill>
          </a:ln>
        </p:spPr>
      </p:pic>
    </p:spTree>
    <p:extLst>
      <p:ext uri="{BB962C8B-B14F-4D97-AF65-F5344CB8AC3E}">
        <p14:creationId xmlns:p14="http://schemas.microsoft.com/office/powerpoint/2010/main" val="239922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158438" y="1041272"/>
            <a:ext cx="4413562" cy="3723091"/>
          </a:xfrm>
        </p:spPr>
        <p:txBody>
          <a:bodyPr/>
          <a:lstStyle/>
          <a:p>
            <a:pPr marL="285750" indent="-285750">
              <a:lnSpc>
                <a:spcPct val="130000"/>
              </a:lnSpc>
              <a:buFont typeface="Wingdings 3" panose="05040102010807070707" pitchFamily="18" charset="2"/>
              <a:buChar char=""/>
            </a:pPr>
            <a:r>
              <a:rPr lang="en-US" sz="1600" b="1" dirty="0">
                <a:solidFill>
                  <a:srgbClr val="295234"/>
                </a:solidFill>
              </a:rPr>
              <a:t>During survey of State Superfund Sites for emerging contaminants, PFOA and PFOS were detected in groundwater monitoring wells at the Armonk Private Wells State Superfund Site</a:t>
            </a:r>
          </a:p>
          <a:p>
            <a:pPr marL="285750" indent="-285750">
              <a:lnSpc>
                <a:spcPct val="130000"/>
              </a:lnSpc>
              <a:buFont typeface="Wingdings 3" panose="05040102010807070707" pitchFamily="18" charset="2"/>
              <a:buChar char=""/>
            </a:pPr>
            <a:r>
              <a:rPr lang="en-US" sz="1600" b="1" dirty="0">
                <a:solidFill>
                  <a:srgbClr val="295234"/>
                </a:solidFill>
              </a:rPr>
              <a:t>The discovery of PFOA and PFOS in a water supply aquifer above MCLs led to a wider investigation in Armonk</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230199" y="436563"/>
            <a:ext cx="8456821" cy="900542"/>
          </a:xfrm>
        </p:spPr>
        <p:txBody>
          <a:bodyPr numCol="1"/>
          <a:lstStyle/>
          <a:p>
            <a:r>
              <a:rPr lang="en-US" altLang="en-US" sz="2400" dirty="0">
                <a:latin typeface="Arial"/>
                <a:cs typeface="Arial"/>
              </a:rPr>
              <a:t>Armonk Private Wells </a:t>
            </a:r>
            <a:br>
              <a:rPr lang="en-US" altLang="en-US" dirty="0">
                <a:latin typeface="Arial"/>
                <a:cs typeface="Arial"/>
              </a:rPr>
            </a:br>
            <a:endParaRPr lang="en-US" altLang="en-US" dirty="0"/>
          </a:p>
        </p:txBody>
      </p:sp>
      <p:sp>
        <p:nvSpPr>
          <p:cNvPr id="10" name="TextBox 9">
            <a:extLst>
              <a:ext uri="{FF2B5EF4-FFF2-40B4-BE49-F238E27FC236}">
                <a16:creationId xmlns:a16="http://schemas.microsoft.com/office/drawing/2014/main" id="{67F467A1-A418-459B-AAE4-0A69F1F281C7}"/>
              </a:ext>
            </a:extLst>
          </p:cNvPr>
          <p:cNvSpPr txBox="1"/>
          <p:nvPr/>
        </p:nvSpPr>
        <p:spPr>
          <a:xfrm>
            <a:off x="4667739" y="3818106"/>
            <a:ext cx="2012523" cy="1110560"/>
          </a:xfrm>
          <a:prstGeom prst="rect">
            <a:avLst/>
          </a:prstGeom>
          <a:solidFill>
            <a:schemeClr val="bg1"/>
          </a:solidFill>
          <a:ln w="12700">
            <a:solidFill>
              <a:schemeClr val="tx1"/>
            </a:solidFill>
          </a:ln>
        </p:spPr>
        <p:txBody>
          <a:bodyPr wrap="square" rtlCol="0">
            <a:spAutoFit/>
          </a:bodyPr>
          <a:lstStyle/>
          <a:p>
            <a:pPr>
              <a:spcAft>
                <a:spcPts val="300"/>
              </a:spcAft>
            </a:pPr>
            <a:r>
              <a:rPr lang="en-US" b="1" dirty="0"/>
              <a:t>Legend</a:t>
            </a:r>
          </a:p>
          <a:p>
            <a:pPr>
              <a:spcAft>
                <a:spcPts val="1000"/>
              </a:spcAft>
            </a:pPr>
            <a:r>
              <a:rPr lang="en-US" b="1" dirty="0"/>
              <a:t>	Monitoring well</a:t>
            </a:r>
          </a:p>
          <a:p>
            <a:pPr>
              <a:spcAft>
                <a:spcPts val="1000"/>
              </a:spcAft>
            </a:pPr>
            <a:r>
              <a:rPr lang="en-US" b="1" dirty="0"/>
              <a:t>	Site Boundary</a:t>
            </a:r>
          </a:p>
          <a:p>
            <a:pPr>
              <a:spcAft>
                <a:spcPts val="1000"/>
              </a:spcAft>
            </a:pPr>
            <a:endParaRPr lang="en-US" sz="800" b="1" dirty="0"/>
          </a:p>
        </p:txBody>
      </p:sp>
      <p:pic>
        <p:nvPicPr>
          <p:cNvPr id="14" name="Picture 13">
            <a:extLst>
              <a:ext uri="{FF2B5EF4-FFF2-40B4-BE49-F238E27FC236}">
                <a16:creationId xmlns:a16="http://schemas.microsoft.com/office/drawing/2014/main" id="{65FD7187-BA30-4DC1-AFA9-BA6885653A8A}"/>
              </a:ext>
            </a:extLst>
          </p:cNvPr>
          <p:cNvPicPr>
            <a:picLocks noChangeAspect="1"/>
          </p:cNvPicPr>
          <p:nvPr/>
        </p:nvPicPr>
        <p:blipFill>
          <a:blip r:embed="rId3"/>
          <a:stretch>
            <a:fillRect/>
          </a:stretch>
        </p:blipFill>
        <p:spPr>
          <a:xfrm>
            <a:off x="4933478" y="4366900"/>
            <a:ext cx="354303" cy="346429"/>
          </a:xfrm>
          <a:prstGeom prst="rect">
            <a:avLst/>
          </a:prstGeom>
        </p:spPr>
      </p:pic>
      <p:pic>
        <p:nvPicPr>
          <p:cNvPr id="9" name="Picture 8">
            <a:extLst>
              <a:ext uri="{FF2B5EF4-FFF2-40B4-BE49-F238E27FC236}">
                <a16:creationId xmlns:a16="http://schemas.microsoft.com/office/drawing/2014/main" id="{4E96E454-848A-4286-A5F9-E3C7516D90DD}"/>
              </a:ext>
            </a:extLst>
          </p:cNvPr>
          <p:cNvPicPr>
            <a:picLocks noChangeAspect="1"/>
          </p:cNvPicPr>
          <p:nvPr/>
        </p:nvPicPr>
        <p:blipFill rotWithShape="1">
          <a:blip r:embed="rId4"/>
          <a:srcRect l="6256" t="74978" r="76971" b="5863"/>
          <a:stretch/>
        </p:blipFill>
        <p:spPr>
          <a:xfrm>
            <a:off x="4983495" y="4097701"/>
            <a:ext cx="254271" cy="239603"/>
          </a:xfrm>
          <a:prstGeom prst="rect">
            <a:avLst/>
          </a:prstGeom>
          <a:ln>
            <a:noFill/>
          </a:ln>
        </p:spPr>
      </p:pic>
      <p:pic>
        <p:nvPicPr>
          <p:cNvPr id="4" name="Picture 3" descr="A map of a city&#10;&#10;Description automatically generated with medium confidence">
            <a:extLst>
              <a:ext uri="{FF2B5EF4-FFF2-40B4-BE49-F238E27FC236}">
                <a16:creationId xmlns:a16="http://schemas.microsoft.com/office/drawing/2014/main" id="{F12A8708-AD7B-44E4-8FC4-49118F6C20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7739" y="351371"/>
            <a:ext cx="4469172" cy="3455026"/>
          </a:xfrm>
          <a:prstGeom prst="rect">
            <a:avLst/>
          </a:prstGeom>
        </p:spPr>
      </p:pic>
    </p:spTree>
    <p:extLst>
      <p:ext uri="{BB962C8B-B14F-4D97-AF65-F5344CB8AC3E}">
        <p14:creationId xmlns:p14="http://schemas.microsoft.com/office/powerpoint/2010/main" val="48051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70B54BA-7F75-4C0B-842F-97FEB974827D}"/>
              </a:ext>
            </a:extLst>
          </p:cNvPr>
          <p:cNvSpPr/>
          <p:nvPr/>
        </p:nvSpPr>
        <p:spPr>
          <a:xfrm>
            <a:off x="6899564" y="4290119"/>
            <a:ext cx="2040514" cy="734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203230" y="1309512"/>
            <a:ext cx="4483970" cy="3103192"/>
          </a:xfrm>
        </p:spPr>
        <p:txBody>
          <a:bodyPr/>
          <a:lstStyle/>
          <a:p>
            <a:pPr marL="285750" indent="-285750">
              <a:lnSpc>
                <a:spcPct val="130000"/>
              </a:lnSpc>
              <a:buFont typeface="Wingdings 3" panose="05040102010807070707" pitchFamily="18" charset="2"/>
              <a:buChar char=""/>
            </a:pPr>
            <a:r>
              <a:rPr lang="en-US" sz="1800" b="1" dirty="0">
                <a:solidFill>
                  <a:srgbClr val="295234"/>
                </a:solidFill>
              </a:rPr>
              <a:t>DEC and DOH surveyed the surrounding area for private water supplies.</a:t>
            </a:r>
          </a:p>
          <a:p>
            <a:pPr marL="285750" indent="-285750">
              <a:lnSpc>
                <a:spcPct val="130000"/>
              </a:lnSpc>
              <a:buFont typeface="Wingdings 3" panose="05040102010807070707" pitchFamily="18" charset="2"/>
              <a:buChar char=""/>
            </a:pPr>
            <a:r>
              <a:rPr lang="en-US" sz="1800" b="1" dirty="0">
                <a:solidFill>
                  <a:srgbClr val="295234"/>
                </a:solidFill>
              </a:rPr>
              <a:t>Private well sampling began at properties closest to the Westchester Garden Center/Labriola Landfill and Armonk Private Wells site. </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733" y="436563"/>
            <a:ext cx="8610288" cy="682253"/>
          </a:xfrm>
        </p:spPr>
        <p:txBody>
          <a:bodyPr numCol="1"/>
          <a:lstStyle/>
          <a:p>
            <a:r>
              <a:rPr lang="en-US" altLang="en-US" sz="2400" dirty="0">
                <a:latin typeface="Arial"/>
                <a:cs typeface="Arial"/>
              </a:rPr>
              <a:t>Private Water Supply Sampling</a:t>
            </a:r>
            <a:endParaRPr lang="en-US" altLang="en-US" sz="2400" dirty="0"/>
          </a:p>
        </p:txBody>
      </p:sp>
      <p:sp>
        <p:nvSpPr>
          <p:cNvPr id="8" name="TextBox 7">
            <a:extLst>
              <a:ext uri="{FF2B5EF4-FFF2-40B4-BE49-F238E27FC236}">
                <a16:creationId xmlns:a16="http://schemas.microsoft.com/office/drawing/2014/main" id="{04602E52-EA68-4D26-8814-AE58793718BE}"/>
              </a:ext>
            </a:extLst>
          </p:cNvPr>
          <p:cNvSpPr txBox="1"/>
          <p:nvPr/>
        </p:nvSpPr>
        <p:spPr>
          <a:xfrm>
            <a:off x="5111287" y="4387150"/>
            <a:ext cx="1454613" cy="292388"/>
          </a:xfrm>
          <a:prstGeom prst="rect">
            <a:avLst/>
          </a:prstGeom>
          <a:solidFill>
            <a:schemeClr val="bg1"/>
          </a:solidFill>
        </p:spPr>
        <p:txBody>
          <a:bodyPr wrap="square" rtlCol="0">
            <a:spAutoFit/>
          </a:bodyPr>
          <a:lstStyle/>
          <a:p>
            <a:pPr>
              <a:spcAft>
                <a:spcPts val="1000"/>
              </a:spcAft>
            </a:pPr>
            <a:r>
              <a:rPr lang="en-US" b="1" dirty="0">
                <a:solidFill>
                  <a:srgbClr val="295234"/>
                </a:solidFill>
              </a:rPr>
              <a:t>Site Boundaries</a:t>
            </a:r>
          </a:p>
        </p:txBody>
      </p:sp>
      <p:sp>
        <p:nvSpPr>
          <p:cNvPr id="16" name="TextBox 15">
            <a:extLst>
              <a:ext uri="{FF2B5EF4-FFF2-40B4-BE49-F238E27FC236}">
                <a16:creationId xmlns:a16="http://schemas.microsoft.com/office/drawing/2014/main" id="{305DE6B7-8C5E-4CAC-B2F8-5528217974C3}"/>
              </a:ext>
            </a:extLst>
          </p:cNvPr>
          <p:cNvSpPr txBox="1"/>
          <p:nvPr/>
        </p:nvSpPr>
        <p:spPr>
          <a:xfrm>
            <a:off x="7486864" y="4375617"/>
            <a:ext cx="1609099" cy="692497"/>
          </a:xfrm>
          <a:prstGeom prst="rect">
            <a:avLst/>
          </a:prstGeom>
          <a:solidFill>
            <a:schemeClr val="bg1"/>
          </a:solidFill>
        </p:spPr>
        <p:txBody>
          <a:bodyPr wrap="square" rtlCol="0">
            <a:spAutoFit/>
          </a:bodyPr>
          <a:lstStyle/>
          <a:p>
            <a:pPr>
              <a:spcAft>
                <a:spcPts val="1000"/>
              </a:spcAft>
            </a:pPr>
            <a:r>
              <a:rPr lang="en-US" b="1" dirty="0">
                <a:solidFill>
                  <a:srgbClr val="295234"/>
                </a:solidFill>
              </a:rPr>
              <a:t>Armonk Private Wells Site Area of Interest</a:t>
            </a:r>
          </a:p>
        </p:txBody>
      </p:sp>
      <p:pic>
        <p:nvPicPr>
          <p:cNvPr id="11" name="Picture 10" descr="Map&#10;&#10;Description automatically generated">
            <a:extLst>
              <a:ext uri="{FF2B5EF4-FFF2-40B4-BE49-F238E27FC236}">
                <a16:creationId xmlns:a16="http://schemas.microsoft.com/office/drawing/2014/main" id="{48DA062B-B490-42D1-945F-52D9EA13D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790" y="436563"/>
            <a:ext cx="4125676" cy="3939054"/>
          </a:xfrm>
          <a:prstGeom prst="rect">
            <a:avLst/>
          </a:prstGeom>
        </p:spPr>
      </p:pic>
      <p:sp>
        <p:nvSpPr>
          <p:cNvPr id="13" name="Rectangle 12">
            <a:extLst>
              <a:ext uri="{FF2B5EF4-FFF2-40B4-BE49-F238E27FC236}">
                <a16:creationId xmlns:a16="http://schemas.microsoft.com/office/drawing/2014/main" id="{E1582006-7537-40F3-92A8-34FFD3335CCF}"/>
              </a:ext>
            </a:extLst>
          </p:cNvPr>
          <p:cNvSpPr/>
          <p:nvPr/>
        </p:nvSpPr>
        <p:spPr>
          <a:xfrm>
            <a:off x="4858926" y="4446514"/>
            <a:ext cx="208864" cy="190696"/>
          </a:xfrm>
          <a:prstGeom prst="rect">
            <a:avLst/>
          </a:prstGeom>
          <a:noFill/>
          <a:ln w="19050">
            <a:solidFill>
              <a:srgbClr val="277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B3ECBA0-9164-47C0-81C9-74224CD59C9E}"/>
              </a:ext>
            </a:extLst>
          </p:cNvPr>
          <p:cNvSpPr txBox="1"/>
          <p:nvPr/>
        </p:nvSpPr>
        <p:spPr>
          <a:xfrm>
            <a:off x="5111287" y="4650130"/>
            <a:ext cx="2001310" cy="492443"/>
          </a:xfrm>
          <a:prstGeom prst="rect">
            <a:avLst/>
          </a:prstGeom>
          <a:solidFill>
            <a:schemeClr val="bg1"/>
          </a:solidFill>
        </p:spPr>
        <p:txBody>
          <a:bodyPr wrap="square" rtlCol="0">
            <a:spAutoFit/>
          </a:bodyPr>
          <a:lstStyle/>
          <a:p>
            <a:pPr>
              <a:spcAft>
                <a:spcPts val="0"/>
              </a:spcAft>
            </a:pPr>
            <a:r>
              <a:rPr lang="en-US" b="1" dirty="0">
                <a:solidFill>
                  <a:srgbClr val="295234"/>
                </a:solidFill>
              </a:rPr>
              <a:t>WGC Labriola Landfill</a:t>
            </a:r>
          </a:p>
          <a:p>
            <a:pPr>
              <a:spcAft>
                <a:spcPts val="1000"/>
              </a:spcAft>
            </a:pPr>
            <a:r>
              <a:rPr lang="en-US" b="1" dirty="0">
                <a:solidFill>
                  <a:srgbClr val="295234"/>
                </a:solidFill>
              </a:rPr>
              <a:t>Area of Interest</a:t>
            </a:r>
          </a:p>
        </p:txBody>
      </p:sp>
      <p:sp>
        <p:nvSpPr>
          <p:cNvPr id="21" name="Rectangle 20">
            <a:extLst>
              <a:ext uri="{FF2B5EF4-FFF2-40B4-BE49-F238E27FC236}">
                <a16:creationId xmlns:a16="http://schemas.microsoft.com/office/drawing/2014/main" id="{9C437BCD-6F67-45F2-BD14-3045160443C7}"/>
              </a:ext>
            </a:extLst>
          </p:cNvPr>
          <p:cNvSpPr/>
          <p:nvPr/>
        </p:nvSpPr>
        <p:spPr>
          <a:xfrm>
            <a:off x="4850970" y="4722546"/>
            <a:ext cx="208864" cy="190696"/>
          </a:xfrm>
          <a:prstGeom prst="rect">
            <a:avLst/>
          </a:prstGeom>
          <a:solidFill>
            <a:srgbClr val="C19C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79F3138-2128-4343-8644-E5D7AC3760F9}"/>
              </a:ext>
            </a:extLst>
          </p:cNvPr>
          <p:cNvSpPr/>
          <p:nvPr/>
        </p:nvSpPr>
        <p:spPr>
          <a:xfrm>
            <a:off x="7243207" y="4445509"/>
            <a:ext cx="208864" cy="190696"/>
          </a:xfrm>
          <a:prstGeom prst="rect">
            <a:avLst/>
          </a:prstGeom>
          <a:solidFill>
            <a:srgbClr val="85D8E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974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310838" y="1305395"/>
            <a:ext cx="3568436" cy="3571406"/>
          </a:xfrm>
        </p:spPr>
        <p:txBody>
          <a:bodyPr/>
          <a:lstStyle/>
          <a:p>
            <a:pPr marL="285750" indent="-285750">
              <a:spcAft>
                <a:spcPts val="0"/>
              </a:spcAft>
              <a:buFont typeface="Wingdings 3" panose="05040102010807070707" pitchFamily="18" charset="2"/>
              <a:buChar char=""/>
            </a:pPr>
            <a:r>
              <a:rPr lang="en-US" sz="1800" b="1" i="0" u="none" strike="noStrike" baseline="0" dirty="0">
                <a:solidFill>
                  <a:srgbClr val="295234"/>
                </a:solidFill>
                <a:latin typeface="Arial" panose="020B0604020202020204" pitchFamily="34" charset="0"/>
              </a:rPr>
              <a:t>Discharges to septic systems</a:t>
            </a:r>
          </a:p>
          <a:p>
            <a:pPr marL="285750" indent="-285750">
              <a:spcAft>
                <a:spcPts val="0"/>
              </a:spcAft>
              <a:buFont typeface="Wingdings 3" panose="05040102010807070707" pitchFamily="18" charset="2"/>
              <a:buChar char=""/>
            </a:pPr>
            <a:endParaRPr lang="en-US" sz="1800" b="1" i="0" u="none" strike="noStrike" baseline="0" dirty="0">
              <a:solidFill>
                <a:srgbClr val="295234"/>
              </a:solidFill>
              <a:latin typeface="Arial" panose="020B0604020202020204" pitchFamily="34" charset="0"/>
            </a:endParaRPr>
          </a:p>
          <a:p>
            <a:pPr marL="285750" indent="-285750">
              <a:spcAft>
                <a:spcPts val="0"/>
              </a:spcAft>
              <a:buFont typeface="Wingdings 3" panose="05040102010807070707" pitchFamily="18" charset="2"/>
              <a:buChar char=""/>
            </a:pPr>
            <a:r>
              <a:rPr lang="en-US" sz="1800" b="1" i="0" u="none" strike="noStrike" baseline="0" dirty="0">
                <a:solidFill>
                  <a:srgbClr val="295234"/>
                </a:solidFill>
                <a:latin typeface="Arial" panose="020B0604020202020204" pitchFamily="34" charset="0"/>
              </a:rPr>
              <a:t>Sewer system leaks</a:t>
            </a:r>
          </a:p>
          <a:p>
            <a:pPr marL="285750" indent="-285750">
              <a:spcAft>
                <a:spcPts val="0"/>
              </a:spcAft>
              <a:buFont typeface="Wingdings 3" panose="05040102010807070707" pitchFamily="18" charset="2"/>
              <a:buChar char=""/>
            </a:pPr>
            <a:endParaRPr lang="en-US" sz="1800" b="1" i="0" u="none" strike="noStrike" baseline="0" dirty="0">
              <a:solidFill>
                <a:srgbClr val="295234"/>
              </a:solidFill>
              <a:latin typeface="Arial" panose="020B0604020202020204" pitchFamily="34" charset="0"/>
            </a:endParaRPr>
          </a:p>
          <a:p>
            <a:pPr marL="285750" indent="-285750">
              <a:spcAft>
                <a:spcPts val="0"/>
              </a:spcAft>
              <a:buFont typeface="Wingdings 3" panose="05040102010807070707" pitchFamily="18" charset="2"/>
              <a:buChar char=""/>
            </a:pPr>
            <a:r>
              <a:rPr lang="en-US" sz="1800" b="1" i="0" u="none" strike="noStrike" baseline="0" dirty="0">
                <a:solidFill>
                  <a:srgbClr val="295234"/>
                </a:solidFill>
                <a:latin typeface="Arial" panose="020B0604020202020204" pitchFamily="34" charset="0"/>
              </a:rPr>
              <a:t>Car maintenance</a:t>
            </a:r>
          </a:p>
          <a:p>
            <a:pPr marL="285750" indent="-285750">
              <a:spcAft>
                <a:spcPts val="0"/>
              </a:spcAft>
              <a:buFont typeface="Wingdings 3" panose="05040102010807070707" pitchFamily="18" charset="2"/>
              <a:buChar char=""/>
            </a:pPr>
            <a:endParaRPr lang="en-US" sz="1800" b="1" dirty="0">
              <a:solidFill>
                <a:srgbClr val="295234"/>
              </a:solidFill>
            </a:endParaRPr>
          </a:p>
          <a:p>
            <a:pPr marL="285750" indent="-285750">
              <a:spcAft>
                <a:spcPts val="0"/>
              </a:spcAft>
              <a:buFont typeface="Wingdings 3" panose="05040102010807070707" pitchFamily="18" charset="2"/>
              <a:buChar char=""/>
            </a:pPr>
            <a:r>
              <a:rPr lang="en-US" sz="1800" b="1" i="0" u="none" strike="noStrike" baseline="0" dirty="0">
                <a:solidFill>
                  <a:srgbClr val="295234"/>
                </a:solidFill>
                <a:latin typeface="Arial" panose="020B0604020202020204" pitchFamily="34" charset="0"/>
              </a:rPr>
              <a:t>Potential historic fires</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86399" y="436563"/>
            <a:ext cx="8600621" cy="529273"/>
          </a:xfrm>
        </p:spPr>
        <p:txBody>
          <a:bodyPr numCol="1"/>
          <a:lstStyle/>
          <a:p>
            <a:r>
              <a:rPr lang="en-US" altLang="en-US" sz="2400" dirty="0">
                <a:latin typeface="Arial"/>
                <a:cs typeface="Arial"/>
              </a:rPr>
              <a:t>Potential Sources of PFAS in North Castle</a:t>
            </a:r>
            <a:endParaRPr lang="en-US" altLang="en-US" sz="2400" dirty="0"/>
          </a:p>
        </p:txBody>
      </p:sp>
      <p:pic>
        <p:nvPicPr>
          <p:cNvPr id="6" name="Graphic 5" descr="Car Mechanic with solid fill">
            <a:extLst>
              <a:ext uri="{FF2B5EF4-FFF2-40B4-BE49-F238E27FC236}">
                <a16:creationId xmlns:a16="http://schemas.microsoft.com/office/drawing/2014/main" id="{1E68B075-7D9B-18AC-22F9-A1731C4BB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8108" y="1461612"/>
            <a:ext cx="914400" cy="914400"/>
          </a:xfrm>
          <a:prstGeom prst="rect">
            <a:avLst/>
          </a:prstGeom>
        </p:spPr>
      </p:pic>
      <p:pic>
        <p:nvPicPr>
          <p:cNvPr id="11" name="Graphic 10" descr="Cylinder with solid fill">
            <a:extLst>
              <a:ext uri="{FF2B5EF4-FFF2-40B4-BE49-F238E27FC236}">
                <a16:creationId xmlns:a16="http://schemas.microsoft.com/office/drawing/2014/main" id="{059555C8-7D3F-7446-5DD8-BF6F31499A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7086600" y="2303752"/>
            <a:ext cx="914400" cy="2050472"/>
          </a:xfrm>
          <a:prstGeom prst="rect">
            <a:avLst/>
          </a:prstGeom>
        </p:spPr>
      </p:pic>
      <p:pic>
        <p:nvPicPr>
          <p:cNvPr id="15" name="Graphic 14" descr="Modern architecture with solid fill">
            <a:extLst>
              <a:ext uri="{FF2B5EF4-FFF2-40B4-BE49-F238E27FC236}">
                <a16:creationId xmlns:a16="http://schemas.microsoft.com/office/drawing/2014/main" id="{245191E8-BBD6-EE5D-4252-59D08B6DF2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4459" y="1428751"/>
            <a:ext cx="914400" cy="914400"/>
          </a:xfrm>
          <a:prstGeom prst="rect">
            <a:avLst/>
          </a:prstGeom>
        </p:spPr>
      </p:pic>
      <p:pic>
        <p:nvPicPr>
          <p:cNvPr id="4" name="Graphic 3" descr="Fire outline">
            <a:extLst>
              <a:ext uri="{FF2B5EF4-FFF2-40B4-BE49-F238E27FC236}">
                <a16:creationId xmlns:a16="http://schemas.microsoft.com/office/drawing/2014/main" id="{0EDF2D11-73C8-982B-FED8-B9D777BB99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1491" y="1357313"/>
            <a:ext cx="914400" cy="914400"/>
          </a:xfrm>
          <a:prstGeom prst="rect">
            <a:avLst/>
          </a:prstGeom>
        </p:spPr>
      </p:pic>
      <p:pic>
        <p:nvPicPr>
          <p:cNvPr id="17" name="Graphic 16" descr="Splash1 with solid fill">
            <a:extLst>
              <a:ext uri="{FF2B5EF4-FFF2-40B4-BE49-F238E27FC236}">
                <a16:creationId xmlns:a16="http://schemas.microsoft.com/office/drawing/2014/main" id="{EB151240-ADAA-4A7A-A1BF-6B4977847C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6968837" y="3466148"/>
            <a:ext cx="914400" cy="914400"/>
          </a:xfrm>
          <a:prstGeom prst="rect">
            <a:avLst/>
          </a:prstGeom>
        </p:spPr>
      </p:pic>
      <p:pic>
        <p:nvPicPr>
          <p:cNvPr id="21" name="Graphic 20" descr="Toilet outline">
            <a:extLst>
              <a:ext uri="{FF2B5EF4-FFF2-40B4-BE49-F238E27FC236}">
                <a16:creationId xmlns:a16="http://schemas.microsoft.com/office/drawing/2014/main" id="{D822886D-6288-186C-429B-2F45DC0F3C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80102" y="2966086"/>
            <a:ext cx="1185863" cy="1185863"/>
          </a:xfrm>
          <a:prstGeom prst="rect">
            <a:avLst/>
          </a:prstGeom>
        </p:spPr>
      </p:pic>
      <p:pic>
        <p:nvPicPr>
          <p:cNvPr id="5" name="Graphic 4" descr="Bubbles outline">
            <a:extLst>
              <a:ext uri="{FF2B5EF4-FFF2-40B4-BE49-F238E27FC236}">
                <a16:creationId xmlns:a16="http://schemas.microsoft.com/office/drawing/2014/main" id="{37796572-AF65-F172-383A-D4795D19C3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58634" y="1588771"/>
            <a:ext cx="914400" cy="914400"/>
          </a:xfrm>
          <a:prstGeom prst="rect">
            <a:avLst/>
          </a:prstGeom>
        </p:spPr>
      </p:pic>
    </p:spTree>
    <p:extLst>
      <p:ext uri="{BB962C8B-B14F-4D97-AF65-F5344CB8AC3E}">
        <p14:creationId xmlns:p14="http://schemas.microsoft.com/office/powerpoint/2010/main" val="289972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53465" y="436563"/>
            <a:ext cx="8533555" cy="733613"/>
          </a:xfrm>
        </p:spPr>
        <p:txBody>
          <a:bodyPr numCol="1"/>
          <a:lstStyle/>
          <a:p>
            <a:r>
              <a:rPr lang="en-US" altLang="en-US" sz="2400" dirty="0">
                <a:latin typeface="Arial"/>
                <a:cs typeface="Arial"/>
              </a:rPr>
              <a:t>PFAS Source Investigation – WGC Labriola Landfill</a:t>
            </a:r>
            <a:endParaRPr lang="en-US" altLang="en-US" sz="2400" dirty="0"/>
          </a:p>
        </p:txBody>
      </p:sp>
      <p:graphicFrame>
        <p:nvGraphicFramePr>
          <p:cNvPr id="5" name="Table 5">
            <a:extLst>
              <a:ext uri="{FF2B5EF4-FFF2-40B4-BE49-F238E27FC236}">
                <a16:creationId xmlns:a16="http://schemas.microsoft.com/office/drawing/2014/main" id="{EEF4D75A-D4C6-8A3B-14C8-973D5C3F09D4}"/>
              </a:ext>
            </a:extLst>
          </p:cNvPr>
          <p:cNvGraphicFramePr>
            <a:graphicFrameLocks noGrp="1"/>
          </p:cNvGraphicFramePr>
          <p:nvPr>
            <p:extLst>
              <p:ext uri="{D42A27DB-BD31-4B8C-83A1-F6EECF244321}">
                <p14:modId xmlns:p14="http://schemas.microsoft.com/office/powerpoint/2010/main" val="2059011406"/>
              </p:ext>
            </p:extLst>
          </p:nvPr>
        </p:nvGraphicFramePr>
        <p:xfrm>
          <a:off x="239429" y="1572058"/>
          <a:ext cx="8447591" cy="2585720"/>
        </p:xfrm>
        <a:graphic>
          <a:graphicData uri="http://schemas.openxmlformats.org/drawingml/2006/table">
            <a:tbl>
              <a:tblPr firstRow="1" bandRow="1">
                <a:tableStyleId>{3C2FFA5D-87B4-456A-9821-1D502468CF0F}</a:tableStyleId>
              </a:tblPr>
              <a:tblGrid>
                <a:gridCol w="4422626">
                  <a:extLst>
                    <a:ext uri="{9D8B030D-6E8A-4147-A177-3AD203B41FA5}">
                      <a16:colId xmlns:a16="http://schemas.microsoft.com/office/drawing/2014/main" val="1503422788"/>
                    </a:ext>
                  </a:extLst>
                </a:gridCol>
                <a:gridCol w="4024965">
                  <a:extLst>
                    <a:ext uri="{9D8B030D-6E8A-4147-A177-3AD203B41FA5}">
                      <a16:colId xmlns:a16="http://schemas.microsoft.com/office/drawing/2014/main" val="641094165"/>
                    </a:ext>
                  </a:extLst>
                </a:gridCol>
              </a:tblGrid>
              <a:tr h="370840">
                <a:tc>
                  <a:txBody>
                    <a:bodyPr/>
                    <a:lstStyle/>
                    <a:p>
                      <a:r>
                        <a:rPr lang="en-US" sz="1600" dirty="0">
                          <a:latin typeface="Arial" panose="020B0604020202020204" pitchFamily="34" charset="0"/>
                          <a:cs typeface="Arial" panose="020B0604020202020204" pitchFamily="34" charset="0"/>
                        </a:rPr>
                        <a:t>ACTIONS</a:t>
                      </a:r>
                    </a:p>
                  </a:txBody>
                  <a:tcPr/>
                </a:tc>
                <a:tc>
                  <a:txBody>
                    <a:bodyPr/>
                    <a:lstStyle/>
                    <a:p>
                      <a:r>
                        <a:rPr lang="en-US" sz="1600" dirty="0">
                          <a:latin typeface="Arial" panose="020B0604020202020204" pitchFamily="34" charset="0"/>
                          <a:cs typeface="Arial" panose="020B0604020202020204" pitchFamily="34" charset="0"/>
                        </a:rPr>
                        <a:t>STATUS / SCHEDULE</a:t>
                      </a:r>
                    </a:p>
                  </a:txBody>
                  <a:tcPr/>
                </a:tc>
                <a:extLst>
                  <a:ext uri="{0D108BD9-81ED-4DB2-BD59-A6C34878D82A}">
                    <a16:rowId xmlns:a16="http://schemas.microsoft.com/office/drawing/2014/main" val="1921883030"/>
                  </a:ext>
                </a:extLst>
              </a:tr>
              <a:tr h="406927">
                <a:tc>
                  <a:txBody>
                    <a:bodyPr/>
                    <a:lstStyle/>
                    <a:p>
                      <a:r>
                        <a:rPr lang="en-US" sz="1600" b="1" kern="1200" cap="small" baseline="0" dirty="0">
                          <a:solidFill>
                            <a:schemeClr val="dk1"/>
                          </a:solidFill>
                          <a:latin typeface="Arial" panose="020B0604020202020204" pitchFamily="34" charset="0"/>
                          <a:ea typeface="+mn-ea"/>
                          <a:cs typeface="Arial" panose="020B0604020202020204" pitchFamily="34" charset="0"/>
                        </a:rPr>
                        <a:t>Sampling and evaluation of private well PFAS data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kern="1200" cap="small" baseline="0" dirty="0">
                          <a:solidFill>
                            <a:schemeClr val="dk1"/>
                          </a:solidFill>
                          <a:latin typeface="Arial" panose="020B0604020202020204" pitchFamily="34" charset="0"/>
                          <a:ea typeface="+mn-ea"/>
                          <a:cs typeface="Arial" panose="020B0604020202020204" pitchFamily="34" charset="0"/>
                        </a:rPr>
                        <a:t>Ongoing</a:t>
                      </a:r>
                    </a:p>
                    <a:p>
                      <a:endParaRPr lang="en-US" sz="1600" b="1" cap="small"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723410"/>
                  </a:ext>
                </a:extLst>
              </a:tr>
              <a:tr h="193040">
                <a:tc>
                  <a:txBody>
                    <a:bodyPr/>
                    <a:lstStyle/>
                    <a:p>
                      <a:r>
                        <a:rPr lang="en-US" sz="1600" b="1" cap="small" baseline="0" dirty="0">
                          <a:latin typeface="Arial" panose="020B0604020202020204" pitchFamily="34" charset="0"/>
                          <a:cs typeface="Arial" panose="020B0604020202020204" pitchFamily="34" charset="0"/>
                        </a:rPr>
                        <a:t>Site characterization </a:t>
                      </a:r>
                    </a:p>
                    <a:p>
                      <a:endParaRPr lang="en-US" sz="1600" b="1" cap="small" baseline="0" dirty="0">
                        <a:latin typeface="Arial" panose="020B0604020202020204" pitchFamily="34" charset="0"/>
                        <a:cs typeface="Arial" panose="020B0604020202020204" pitchFamily="34" charset="0"/>
                      </a:endParaRPr>
                    </a:p>
                  </a:txBody>
                  <a:tcPr/>
                </a:tc>
                <a:tc>
                  <a:txBody>
                    <a:bodyPr/>
                    <a:lstStyle/>
                    <a:p>
                      <a:r>
                        <a:rPr lang="en-US" sz="1600" b="1" cap="small" baseline="0" dirty="0">
                          <a:latin typeface="Arial" panose="020B0604020202020204" pitchFamily="34" charset="0"/>
                          <a:cs typeface="Arial" panose="020B0604020202020204" pitchFamily="34" charset="0"/>
                        </a:rPr>
                        <a:t>Ongoing</a:t>
                      </a:r>
                    </a:p>
                  </a:txBody>
                  <a:tcPr/>
                </a:tc>
                <a:extLst>
                  <a:ext uri="{0D108BD9-81ED-4DB2-BD59-A6C34878D82A}">
                    <a16:rowId xmlns:a16="http://schemas.microsoft.com/office/drawing/2014/main" val="255010281"/>
                  </a:ext>
                </a:extLst>
              </a:tr>
              <a:tr h="386080">
                <a:tc>
                  <a:txBody>
                    <a:bodyPr/>
                    <a:lstStyle/>
                    <a:p>
                      <a:r>
                        <a:rPr lang="en-US" sz="1000" b="1" cap="small" baseline="0" dirty="0">
                          <a:latin typeface="Arial" panose="020B0604020202020204" pitchFamily="34" charset="0"/>
                          <a:cs typeface="Arial" panose="020B0604020202020204" pitchFamily="34" charset="0"/>
                        </a:rPr>
                        <a:t>     </a:t>
                      </a:r>
                      <a:r>
                        <a:rPr lang="en-US" sz="1600" b="1" cap="small" baseline="0" dirty="0">
                          <a:latin typeface="Arial" panose="020B0604020202020204" pitchFamily="34" charset="0"/>
                          <a:cs typeface="Arial" panose="020B0604020202020204" pitchFamily="34" charset="0"/>
                        </a:rPr>
                        <a:t>Field work</a:t>
                      </a:r>
                      <a:endParaRPr lang="en-US" sz="1050" b="1" cap="small" baseline="0" dirty="0">
                        <a:latin typeface="Arial" panose="020B0604020202020204" pitchFamily="34" charset="0"/>
                        <a:cs typeface="Arial" panose="020B0604020202020204" pitchFamily="34" charset="0"/>
                      </a:endParaRPr>
                    </a:p>
                  </a:txBody>
                  <a:tcPr/>
                </a:tc>
                <a:tc>
                  <a:txBody>
                    <a:bodyPr/>
                    <a:lstStyle/>
                    <a:p>
                      <a:r>
                        <a:rPr lang="en-US" sz="1600" b="1" cap="small" baseline="0" dirty="0">
                          <a:latin typeface="Arial" panose="020B0604020202020204" pitchFamily="34" charset="0"/>
                          <a:cs typeface="Arial" panose="020B0604020202020204" pitchFamily="34" charset="0"/>
                        </a:rPr>
                        <a:t>     Completed</a:t>
                      </a:r>
                    </a:p>
                  </a:txBody>
                  <a:tcPr/>
                </a:tc>
                <a:extLst>
                  <a:ext uri="{0D108BD9-81ED-4DB2-BD59-A6C34878D82A}">
                    <a16:rowId xmlns:a16="http://schemas.microsoft.com/office/drawing/2014/main" val="3756123443"/>
                  </a:ext>
                </a:extLst>
              </a:tr>
              <a:tr h="1930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cap="small" baseline="0" dirty="0">
                          <a:latin typeface="Arial" panose="020B0604020202020204" pitchFamily="34" charset="0"/>
                          <a:cs typeface="Arial" panose="020B0604020202020204" pitchFamily="34" charset="0"/>
                        </a:rPr>
                        <a:t>   Data review/validation</a:t>
                      </a:r>
                    </a:p>
                  </a:txBody>
                  <a:tcPr/>
                </a:tc>
                <a:tc>
                  <a:txBody>
                    <a:bodyPr/>
                    <a:lstStyle/>
                    <a:p>
                      <a:r>
                        <a:rPr lang="en-US" sz="1600" b="1" cap="small" baseline="0" dirty="0">
                          <a:latin typeface="Arial" panose="020B0604020202020204" pitchFamily="34" charset="0"/>
                          <a:cs typeface="Arial" panose="020B0604020202020204" pitchFamily="34" charset="0"/>
                        </a:rPr>
                        <a:t>     In progress</a:t>
                      </a:r>
                    </a:p>
                  </a:txBody>
                  <a:tcPr/>
                </a:tc>
                <a:extLst>
                  <a:ext uri="{0D108BD9-81ED-4DB2-BD59-A6C34878D82A}">
                    <a16:rowId xmlns:a16="http://schemas.microsoft.com/office/drawing/2014/main" val="3494727928"/>
                  </a:ext>
                </a:extLst>
              </a:tr>
              <a:tr h="1930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cap="small" baseline="0" dirty="0">
                          <a:latin typeface="Arial" panose="020B0604020202020204" pitchFamily="34" charset="0"/>
                          <a:cs typeface="Arial" panose="020B0604020202020204" pitchFamily="34" charset="0"/>
                        </a:rPr>
                        <a:t>   Site characterization report   </a:t>
                      </a:r>
                    </a:p>
                  </a:txBody>
                  <a:tcPr/>
                </a:tc>
                <a:tc>
                  <a:txBody>
                    <a:bodyPr/>
                    <a:lstStyle/>
                    <a:p>
                      <a:r>
                        <a:rPr lang="en-US" sz="1600" b="1" cap="small" baseline="0" dirty="0">
                          <a:latin typeface="Arial" panose="020B0604020202020204" pitchFamily="34" charset="0"/>
                          <a:cs typeface="Arial" panose="020B0604020202020204" pitchFamily="34" charset="0"/>
                        </a:rPr>
                        <a:t>     In progress </a:t>
                      </a:r>
                    </a:p>
                  </a:txBody>
                  <a:tcPr/>
                </a:tc>
                <a:extLst>
                  <a:ext uri="{0D108BD9-81ED-4DB2-BD59-A6C34878D82A}">
                    <a16:rowId xmlns:a16="http://schemas.microsoft.com/office/drawing/2014/main" val="2313333650"/>
                  </a:ext>
                </a:extLst>
              </a:tr>
            </a:tbl>
          </a:graphicData>
        </a:graphic>
      </p:graphicFrame>
    </p:spTree>
    <p:extLst>
      <p:ext uri="{BB962C8B-B14F-4D97-AF65-F5344CB8AC3E}">
        <p14:creationId xmlns:p14="http://schemas.microsoft.com/office/powerpoint/2010/main" val="26017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53465" y="436563"/>
            <a:ext cx="8533555" cy="733613"/>
          </a:xfrm>
        </p:spPr>
        <p:txBody>
          <a:bodyPr numCol="1"/>
          <a:lstStyle/>
          <a:p>
            <a:r>
              <a:rPr lang="en-US" altLang="en-US" sz="2400" dirty="0">
                <a:latin typeface="Arial"/>
                <a:cs typeface="Arial"/>
              </a:rPr>
              <a:t>PFAS Source Investigation – Armonk Private Wells</a:t>
            </a:r>
            <a:endParaRPr lang="en-US" altLang="en-US" sz="2400" dirty="0"/>
          </a:p>
        </p:txBody>
      </p:sp>
      <p:graphicFrame>
        <p:nvGraphicFramePr>
          <p:cNvPr id="5" name="Table 5">
            <a:extLst>
              <a:ext uri="{FF2B5EF4-FFF2-40B4-BE49-F238E27FC236}">
                <a16:creationId xmlns:a16="http://schemas.microsoft.com/office/drawing/2014/main" id="{EEF4D75A-D4C6-8A3B-14C8-973D5C3F09D4}"/>
              </a:ext>
            </a:extLst>
          </p:cNvPr>
          <p:cNvGraphicFramePr>
            <a:graphicFrameLocks noGrp="1"/>
          </p:cNvGraphicFramePr>
          <p:nvPr>
            <p:extLst>
              <p:ext uri="{D42A27DB-BD31-4B8C-83A1-F6EECF244321}">
                <p14:modId xmlns:p14="http://schemas.microsoft.com/office/powerpoint/2010/main" val="1255414137"/>
              </p:ext>
            </p:extLst>
          </p:nvPr>
        </p:nvGraphicFramePr>
        <p:xfrm>
          <a:off x="835174" y="1357313"/>
          <a:ext cx="7440146" cy="2687320"/>
        </p:xfrm>
        <a:graphic>
          <a:graphicData uri="http://schemas.openxmlformats.org/drawingml/2006/table">
            <a:tbl>
              <a:tblPr firstRow="1" bandRow="1">
                <a:tableStyleId>{3C2FFA5D-87B4-456A-9821-1D502468CF0F}</a:tableStyleId>
              </a:tblPr>
              <a:tblGrid>
                <a:gridCol w="4660370">
                  <a:extLst>
                    <a:ext uri="{9D8B030D-6E8A-4147-A177-3AD203B41FA5}">
                      <a16:colId xmlns:a16="http://schemas.microsoft.com/office/drawing/2014/main" val="1503422788"/>
                    </a:ext>
                  </a:extLst>
                </a:gridCol>
                <a:gridCol w="2779776">
                  <a:extLst>
                    <a:ext uri="{9D8B030D-6E8A-4147-A177-3AD203B41FA5}">
                      <a16:colId xmlns:a16="http://schemas.microsoft.com/office/drawing/2014/main" val="641094165"/>
                    </a:ext>
                  </a:extLst>
                </a:gridCol>
              </a:tblGrid>
              <a:tr h="370840">
                <a:tc>
                  <a:txBody>
                    <a:bodyPr/>
                    <a:lstStyle/>
                    <a:p>
                      <a:r>
                        <a:rPr lang="en-US" sz="1600" dirty="0">
                          <a:latin typeface="Arial" panose="020B0604020202020204" pitchFamily="34" charset="0"/>
                          <a:cs typeface="Arial" panose="020B0604020202020204" pitchFamily="34" charset="0"/>
                        </a:rPr>
                        <a:t>ACTIONS</a:t>
                      </a:r>
                    </a:p>
                  </a:txBody>
                  <a:tcPr/>
                </a:tc>
                <a:tc>
                  <a:txBody>
                    <a:bodyPr/>
                    <a:lstStyle/>
                    <a:p>
                      <a:r>
                        <a:rPr lang="en-US" sz="1600" dirty="0">
                          <a:latin typeface="Arial" panose="020B0604020202020204" pitchFamily="34" charset="0"/>
                          <a:cs typeface="Arial" panose="020B0604020202020204" pitchFamily="34" charset="0"/>
                        </a:rPr>
                        <a:t>STATUS / SCHEDULE</a:t>
                      </a:r>
                    </a:p>
                  </a:txBody>
                  <a:tcPr/>
                </a:tc>
                <a:extLst>
                  <a:ext uri="{0D108BD9-81ED-4DB2-BD59-A6C34878D82A}">
                    <a16:rowId xmlns:a16="http://schemas.microsoft.com/office/drawing/2014/main" val="1921883030"/>
                  </a:ext>
                </a:extLst>
              </a:tr>
              <a:tr h="406927">
                <a:tc>
                  <a:txBody>
                    <a:bodyPr/>
                    <a:lstStyle/>
                    <a:p>
                      <a:r>
                        <a:rPr lang="en-US" sz="1600" b="1" kern="1200" cap="small" baseline="0" dirty="0">
                          <a:solidFill>
                            <a:schemeClr val="dk1"/>
                          </a:solidFill>
                          <a:latin typeface="Arial" panose="020B0604020202020204" pitchFamily="34" charset="0"/>
                          <a:ea typeface="+mn-ea"/>
                          <a:cs typeface="Arial" panose="020B0604020202020204" pitchFamily="34" charset="0"/>
                        </a:rPr>
                        <a:t>Evaluation of potential PFAS sources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kern="1200" cap="small" baseline="0" dirty="0">
                          <a:solidFill>
                            <a:schemeClr val="dk1"/>
                          </a:solidFill>
                          <a:latin typeface="Arial" panose="020B0604020202020204" pitchFamily="34" charset="0"/>
                          <a:ea typeface="+mn-ea"/>
                          <a:cs typeface="Arial" panose="020B0604020202020204" pitchFamily="34" charset="0"/>
                        </a:rPr>
                        <a:t>Ongoing</a:t>
                      </a:r>
                    </a:p>
                    <a:p>
                      <a:endParaRPr lang="en-US" sz="1600" b="1" cap="small"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723410"/>
                  </a:ext>
                </a:extLst>
              </a:tr>
              <a:tr h="193040">
                <a:tc>
                  <a:txBody>
                    <a:bodyPr/>
                    <a:lstStyle/>
                    <a:p>
                      <a:r>
                        <a:rPr lang="en-US" sz="1600" b="1" cap="small" baseline="0" dirty="0">
                          <a:latin typeface="Arial" panose="020B0604020202020204" pitchFamily="34" charset="0"/>
                          <a:cs typeface="Arial" panose="020B0604020202020204" pitchFamily="34" charset="0"/>
                        </a:rPr>
                        <a:t>Evaluation of private well PFAS data</a:t>
                      </a:r>
                    </a:p>
                    <a:p>
                      <a:endParaRPr lang="en-US" sz="1600" b="1" cap="small" baseline="0" dirty="0">
                        <a:latin typeface="Arial" panose="020B0604020202020204" pitchFamily="34" charset="0"/>
                        <a:cs typeface="Arial" panose="020B0604020202020204" pitchFamily="34" charset="0"/>
                      </a:endParaRPr>
                    </a:p>
                  </a:txBody>
                  <a:tcPr/>
                </a:tc>
                <a:tc>
                  <a:txBody>
                    <a:bodyPr/>
                    <a:lstStyle/>
                    <a:p>
                      <a:r>
                        <a:rPr lang="en-US" sz="1600" b="1" cap="small" baseline="0" dirty="0">
                          <a:latin typeface="Arial" panose="020B0604020202020204" pitchFamily="34" charset="0"/>
                          <a:cs typeface="Arial" panose="020B0604020202020204" pitchFamily="34" charset="0"/>
                        </a:rPr>
                        <a:t>Ongoing</a:t>
                      </a:r>
                    </a:p>
                  </a:txBody>
                  <a:tcPr/>
                </a:tc>
                <a:extLst>
                  <a:ext uri="{0D108BD9-81ED-4DB2-BD59-A6C34878D82A}">
                    <a16:rowId xmlns:a16="http://schemas.microsoft.com/office/drawing/2014/main" val="255010281"/>
                  </a:ext>
                </a:extLst>
              </a:tr>
              <a:tr h="3860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cap="small" baseline="0" dirty="0">
                          <a:latin typeface="Arial" panose="020B0604020202020204" pitchFamily="34" charset="0"/>
                          <a:cs typeface="Arial" panose="020B0604020202020204" pitchFamily="34" charset="0"/>
                        </a:rPr>
                        <a:t>Sampling of surface water and sediment near potential PFAS sources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cap="small" baseline="0" dirty="0">
                          <a:latin typeface="Arial" panose="020B0604020202020204" pitchFamily="34" charset="0"/>
                          <a:cs typeface="Arial" panose="020B0604020202020204" pitchFamily="34" charset="0"/>
                        </a:rPr>
                        <a:t>Scheduled for fall 2022</a:t>
                      </a:r>
                    </a:p>
                  </a:txBody>
                  <a:tcPr/>
                </a:tc>
                <a:extLst>
                  <a:ext uri="{0D108BD9-81ED-4DB2-BD59-A6C34878D82A}">
                    <a16:rowId xmlns:a16="http://schemas.microsoft.com/office/drawing/2014/main" val="3756123443"/>
                  </a:ext>
                </a:extLst>
              </a:tr>
              <a:tr h="1930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cap="small" baseline="0" dirty="0">
                          <a:latin typeface="Arial" panose="020B0604020202020204" pitchFamily="34" charset="0"/>
                          <a:cs typeface="Arial" panose="020B0604020202020204" pitchFamily="34" charset="0"/>
                        </a:rPr>
                        <a:t>Sampling of groundwater near potential PFAS sources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cap="small" baseline="0" dirty="0">
                          <a:latin typeface="Arial" panose="020B0604020202020204" pitchFamily="34" charset="0"/>
                          <a:cs typeface="Arial" panose="020B0604020202020204" pitchFamily="34" charset="0"/>
                        </a:rPr>
                        <a:t>Scope in development</a:t>
                      </a:r>
                    </a:p>
                  </a:txBody>
                  <a:tcPr/>
                </a:tc>
                <a:extLst>
                  <a:ext uri="{0D108BD9-81ED-4DB2-BD59-A6C34878D82A}">
                    <a16:rowId xmlns:a16="http://schemas.microsoft.com/office/drawing/2014/main" val="3494727928"/>
                  </a:ext>
                </a:extLst>
              </a:tr>
            </a:tbl>
          </a:graphicData>
        </a:graphic>
      </p:graphicFrame>
    </p:spTree>
    <p:extLst>
      <p:ext uri="{BB962C8B-B14F-4D97-AF65-F5344CB8AC3E}">
        <p14:creationId xmlns:p14="http://schemas.microsoft.com/office/powerpoint/2010/main" val="199574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6BB0DC7-86B4-4099-A082-3D3EBBE31469}"/>
              </a:ext>
            </a:extLst>
          </p:cNvPr>
          <p:cNvSpPr txBox="1">
            <a:spLocks/>
          </p:cNvSpPr>
          <p:nvPr/>
        </p:nvSpPr>
        <p:spPr bwMode="auto">
          <a:xfrm>
            <a:off x="2582415" y="3879849"/>
            <a:ext cx="4073146" cy="98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75000"/>
              </a:lnSpc>
            </a:pPr>
            <a:r>
              <a:rPr lang="en-US" sz="1200" b="1" dirty="0">
                <a:solidFill>
                  <a:srgbClr val="5B9BD5"/>
                </a:solidFill>
              </a:rPr>
              <a:t>At 59% of sampled properties in the vicinity of WGC Labriola Landfill, alternate water supplies have been provided.</a:t>
            </a:r>
            <a:endParaRPr lang="en-US" sz="1600" dirty="0">
              <a:solidFill>
                <a:srgbClr val="5B9BD5"/>
              </a:solidFill>
            </a:endParaRPr>
          </a:p>
        </p:txBody>
      </p:sp>
      <p:sp>
        <p:nvSpPr>
          <p:cNvPr id="9" name="Title 1">
            <a:extLst>
              <a:ext uri="{FF2B5EF4-FFF2-40B4-BE49-F238E27FC236}">
                <a16:creationId xmlns:a16="http://schemas.microsoft.com/office/drawing/2014/main" id="{511D8FA4-7D20-4368-8FCF-3725C7748581}"/>
              </a:ext>
            </a:extLst>
          </p:cNvPr>
          <p:cNvSpPr txBox="1">
            <a:spLocks/>
          </p:cNvSpPr>
          <p:nvPr/>
        </p:nvSpPr>
        <p:spPr bwMode="auto">
          <a:xfrm>
            <a:off x="76420" y="468373"/>
            <a:ext cx="9002265" cy="81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200" b="1" kern="1200">
                <a:solidFill>
                  <a:srgbClr val="002D73"/>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9pPr>
          </a:lstStyle>
          <a:p>
            <a:r>
              <a:rPr lang="en-US" altLang="en-US" sz="2400" dirty="0">
                <a:latin typeface="Arial"/>
                <a:cs typeface="Arial"/>
              </a:rPr>
              <a:t>Private Water Supply Sampling Status - WGC Labriola Landfill</a:t>
            </a:r>
            <a:endParaRPr lang="en-US" altLang="en-US" sz="2400" dirty="0"/>
          </a:p>
        </p:txBody>
      </p:sp>
      <p:graphicFrame>
        <p:nvGraphicFramePr>
          <p:cNvPr id="7" name="Chart 6">
            <a:extLst>
              <a:ext uri="{FF2B5EF4-FFF2-40B4-BE49-F238E27FC236}">
                <a16:creationId xmlns:a16="http://schemas.microsoft.com/office/drawing/2014/main" id="{B7222CD5-E0B4-400D-AE0A-58A6464CEA76}"/>
              </a:ext>
            </a:extLst>
          </p:cNvPr>
          <p:cNvGraphicFramePr>
            <a:graphicFrameLocks/>
          </p:cNvGraphicFramePr>
          <p:nvPr/>
        </p:nvGraphicFramePr>
        <p:xfrm>
          <a:off x="2253116" y="1263650"/>
          <a:ext cx="4637768" cy="261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85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0" y="468373"/>
            <a:ext cx="9067579" cy="810508"/>
          </a:xfrm>
        </p:spPr>
        <p:txBody>
          <a:bodyPr numCol="1"/>
          <a:lstStyle/>
          <a:p>
            <a:r>
              <a:rPr lang="en-US" altLang="en-US" sz="2400" dirty="0">
                <a:latin typeface="Arial"/>
                <a:cs typeface="Arial"/>
              </a:rPr>
              <a:t>Private Water Supply Sampling Status – Armonk Private Wells Site</a:t>
            </a:r>
            <a:endParaRPr lang="en-US" altLang="en-US" sz="2400" dirty="0"/>
          </a:p>
        </p:txBody>
      </p:sp>
      <p:sp>
        <p:nvSpPr>
          <p:cNvPr id="8" name="Content Placeholder 2">
            <a:extLst>
              <a:ext uri="{FF2B5EF4-FFF2-40B4-BE49-F238E27FC236}">
                <a16:creationId xmlns:a16="http://schemas.microsoft.com/office/drawing/2014/main" id="{287BABA1-B721-41E9-9156-BAA3DF8B146E}"/>
              </a:ext>
            </a:extLst>
          </p:cNvPr>
          <p:cNvSpPr txBox="1">
            <a:spLocks/>
          </p:cNvSpPr>
          <p:nvPr/>
        </p:nvSpPr>
        <p:spPr bwMode="auto">
          <a:xfrm>
            <a:off x="2574248" y="3867416"/>
            <a:ext cx="4073146"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75000"/>
              </a:lnSpc>
            </a:pPr>
            <a:r>
              <a:rPr lang="en-US" sz="1200" b="1" dirty="0">
                <a:solidFill>
                  <a:srgbClr val="5B9BD5"/>
                </a:solidFill>
              </a:rPr>
              <a:t>At 51% of sampled properties in the vicinity of the Armonk Private Wells Site, alternate water supplies have been provided.</a:t>
            </a:r>
            <a:endParaRPr lang="en-US" sz="1600" dirty="0">
              <a:solidFill>
                <a:srgbClr val="5B9BD5"/>
              </a:solidFill>
            </a:endParaRPr>
          </a:p>
        </p:txBody>
      </p:sp>
      <p:graphicFrame>
        <p:nvGraphicFramePr>
          <p:cNvPr id="6" name="Chart 5">
            <a:extLst>
              <a:ext uri="{FF2B5EF4-FFF2-40B4-BE49-F238E27FC236}">
                <a16:creationId xmlns:a16="http://schemas.microsoft.com/office/drawing/2014/main" id="{1FEE2BA1-1644-4391-80AE-16574615EAA4}"/>
              </a:ext>
            </a:extLst>
          </p:cNvPr>
          <p:cNvGraphicFramePr>
            <a:graphicFrameLocks/>
          </p:cNvGraphicFramePr>
          <p:nvPr>
            <p:extLst>
              <p:ext uri="{D42A27DB-BD31-4B8C-83A1-F6EECF244321}">
                <p14:modId xmlns:p14="http://schemas.microsoft.com/office/powerpoint/2010/main" val="3746112183"/>
              </p:ext>
            </p:extLst>
          </p:nvPr>
        </p:nvGraphicFramePr>
        <p:xfrm>
          <a:off x="2230263" y="1247267"/>
          <a:ext cx="4651375" cy="2632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167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3539234" y="1527122"/>
            <a:ext cx="5147787" cy="2887526"/>
          </a:xfrm>
        </p:spPr>
        <p:txBody>
          <a:bodyPr/>
          <a:lstStyle/>
          <a:p>
            <a:pPr marL="285750" indent="-285750">
              <a:lnSpc>
                <a:spcPct val="175000"/>
              </a:lnSpc>
              <a:buFont typeface="Wingdings 3" panose="05040102010807070707" pitchFamily="18" charset="2"/>
              <a:buChar char=""/>
            </a:pPr>
            <a:r>
              <a:rPr lang="en-US" sz="1800" b="1" dirty="0">
                <a:solidFill>
                  <a:srgbClr val="295234"/>
                </a:solidFill>
              </a:rPr>
              <a:t>You have a water pump and a well on your property for your drinking water system</a:t>
            </a:r>
          </a:p>
          <a:p>
            <a:pPr marL="285750" indent="-285750">
              <a:lnSpc>
                <a:spcPct val="175000"/>
              </a:lnSpc>
              <a:buFont typeface="Wingdings 3" panose="05040102010807070707" pitchFamily="18" charset="2"/>
              <a:buChar char=""/>
            </a:pPr>
            <a:r>
              <a:rPr lang="en-US" sz="1800" b="1" dirty="0">
                <a:solidFill>
                  <a:srgbClr val="295234"/>
                </a:solidFill>
              </a:rPr>
              <a:t>You do not receive a water bill</a:t>
            </a:r>
          </a:p>
          <a:p>
            <a:pPr marL="285750" indent="-285750">
              <a:lnSpc>
                <a:spcPct val="175000"/>
              </a:lnSpc>
              <a:buFont typeface="Wingdings 3" panose="05040102010807070707" pitchFamily="18" charset="2"/>
              <a:buChar char=""/>
            </a:pPr>
            <a:r>
              <a:rPr lang="en-US" sz="1800" b="1" dirty="0">
                <a:solidFill>
                  <a:srgbClr val="295234"/>
                </a:solidFill>
              </a:rPr>
              <a:t>You have a septic system</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98227" y="436563"/>
            <a:ext cx="8488794" cy="733354"/>
          </a:xfrm>
        </p:spPr>
        <p:txBody>
          <a:bodyPr numCol="1"/>
          <a:lstStyle/>
          <a:p>
            <a:r>
              <a:rPr lang="en-US" altLang="en-US" sz="2400" dirty="0">
                <a:latin typeface="Arial"/>
                <a:cs typeface="Arial"/>
              </a:rPr>
              <a:t>Your water could be from a private well if…</a:t>
            </a:r>
            <a:endParaRPr lang="en-US" altLang="en-US" sz="2400" dirty="0"/>
          </a:p>
        </p:txBody>
      </p:sp>
      <p:pic>
        <p:nvPicPr>
          <p:cNvPr id="2" name="Picture 1">
            <a:extLst>
              <a:ext uri="{FF2B5EF4-FFF2-40B4-BE49-F238E27FC236}">
                <a16:creationId xmlns:a16="http://schemas.microsoft.com/office/drawing/2014/main" id="{DFBBA58B-B449-8CFB-D8F7-15974E11ECB5}"/>
              </a:ext>
            </a:extLst>
          </p:cNvPr>
          <p:cNvPicPr>
            <a:picLocks noChangeAspect="1"/>
          </p:cNvPicPr>
          <p:nvPr/>
        </p:nvPicPr>
        <p:blipFill>
          <a:blip r:embed="rId2"/>
          <a:stretch>
            <a:fillRect/>
          </a:stretch>
        </p:blipFill>
        <p:spPr>
          <a:xfrm>
            <a:off x="331838" y="1273282"/>
            <a:ext cx="2912015" cy="3291840"/>
          </a:xfrm>
          <a:prstGeom prst="rect">
            <a:avLst/>
          </a:prstGeom>
        </p:spPr>
      </p:pic>
      <p:sp>
        <p:nvSpPr>
          <p:cNvPr id="10" name="TextBox 9">
            <a:extLst>
              <a:ext uri="{FF2B5EF4-FFF2-40B4-BE49-F238E27FC236}">
                <a16:creationId xmlns:a16="http://schemas.microsoft.com/office/drawing/2014/main" id="{D441B160-DF18-28FB-09C4-954E5DB55D4F}"/>
              </a:ext>
            </a:extLst>
          </p:cNvPr>
          <p:cNvSpPr txBox="1"/>
          <p:nvPr/>
        </p:nvSpPr>
        <p:spPr>
          <a:xfrm>
            <a:off x="291710" y="4771853"/>
            <a:ext cx="6278696" cy="230832"/>
          </a:xfrm>
          <a:prstGeom prst="rect">
            <a:avLst/>
          </a:prstGeom>
          <a:noFill/>
        </p:spPr>
        <p:txBody>
          <a:bodyPr wrap="square">
            <a:spAutoFit/>
          </a:bodyPr>
          <a:lstStyle/>
          <a:p>
            <a:r>
              <a:rPr lang="en-US" sz="900" b="1" dirty="0">
                <a:latin typeface="Arial" panose="020B0604020202020204" pitchFamily="34" charset="0"/>
                <a:cs typeface="Arial" panose="020B0604020202020204" pitchFamily="34" charset="0"/>
              </a:rPr>
              <a:t>Image courtesy of U.S. EPA </a:t>
            </a:r>
            <a:r>
              <a:rPr lang="en-US" sz="900" dirty="0">
                <a:latin typeface="Arial" panose="020B0604020202020204" pitchFamily="34" charset="0"/>
                <a:cs typeface="Arial" panose="020B0604020202020204" pitchFamily="34" charset="0"/>
              </a:rPr>
              <a:t>(https://19january2017snapshot.epa.gov/privatewells/about-private-water-wells_.html)</a:t>
            </a:r>
          </a:p>
        </p:txBody>
      </p:sp>
    </p:spTree>
    <p:extLst>
      <p:ext uri="{BB962C8B-B14F-4D97-AF65-F5344CB8AC3E}">
        <p14:creationId xmlns:p14="http://schemas.microsoft.com/office/powerpoint/2010/main" val="217719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155560" y="1348454"/>
            <a:ext cx="6931040" cy="3563221"/>
          </a:xfrm>
        </p:spPr>
        <p:txBody>
          <a:bodyPr/>
          <a:lstStyle/>
          <a:p>
            <a:pPr marL="285750" indent="-285750">
              <a:lnSpc>
                <a:spcPts val="3000"/>
              </a:lnSpc>
              <a:buFont typeface="Wingdings 3" panose="05040102010807070707" pitchFamily="18" charset="2"/>
              <a:buChar char="î"/>
            </a:pPr>
            <a:r>
              <a:rPr lang="en-US" sz="1600" b="1" dirty="0">
                <a:solidFill>
                  <a:srgbClr val="295234"/>
                </a:solidFill>
              </a:rPr>
              <a:t>DOH regulates PFOA and PFOS in public water supplies through drinking water standards or Maximum Contaminant Levels (MCLs).</a:t>
            </a:r>
          </a:p>
          <a:p>
            <a:pPr marL="285750" indent="-285750">
              <a:lnSpc>
                <a:spcPts val="3000"/>
              </a:lnSpc>
              <a:buFont typeface="Wingdings 3" panose="05040102010807070707" pitchFamily="18" charset="2"/>
              <a:buChar char="î"/>
            </a:pPr>
            <a:r>
              <a:rPr lang="en-US" sz="1600" b="1" dirty="0">
                <a:solidFill>
                  <a:srgbClr val="295234"/>
                </a:solidFill>
              </a:rPr>
              <a:t>The MCLs for PFOA and PFOS are set at 10 parts per trillion (ppt) each for public water supplies.</a:t>
            </a:r>
            <a:endParaRPr lang="en-US" sz="1600" b="1" i="0" u="none" strike="noStrike" baseline="0" dirty="0">
              <a:solidFill>
                <a:srgbClr val="295234"/>
              </a:solidFill>
              <a:latin typeface="Arial" panose="020B0604020202020204" pitchFamily="34" charset="0"/>
            </a:endParaRPr>
          </a:p>
          <a:p>
            <a:pPr marL="285750" indent="-285750">
              <a:lnSpc>
                <a:spcPts val="3000"/>
              </a:lnSpc>
              <a:buFont typeface="Wingdings 3" panose="05040102010807070707" pitchFamily="18" charset="2"/>
              <a:buChar char="î"/>
            </a:pPr>
            <a:r>
              <a:rPr lang="en-US" sz="1600" b="1" dirty="0">
                <a:solidFill>
                  <a:srgbClr val="295234"/>
                </a:solidFill>
              </a:rPr>
              <a:t>These standards are among the lowest in the country and are intended to protect against health effects</a:t>
            </a:r>
            <a:r>
              <a:rPr lang="en-US" sz="1600" b="1" i="0" u="none" strike="noStrike" baseline="0" dirty="0">
                <a:solidFill>
                  <a:srgbClr val="295234"/>
                </a:solidFill>
                <a:latin typeface="Arial" panose="020B0604020202020204" pitchFamily="34" charset="0"/>
              </a:rPr>
              <a:t>.</a:t>
            </a:r>
            <a:endParaRPr lang="en-US" sz="2000" dirty="0"/>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93599" y="436563"/>
            <a:ext cx="8793225" cy="680312"/>
          </a:xfrm>
        </p:spPr>
        <p:txBody>
          <a:bodyPr numCol="1"/>
          <a:lstStyle/>
          <a:p>
            <a:r>
              <a:rPr lang="en-US" altLang="en-US" sz="2400" dirty="0">
                <a:latin typeface="Arial"/>
                <a:cs typeface="Arial"/>
              </a:rPr>
              <a:t>PFAS – Are There Drinking Water Standards?</a:t>
            </a:r>
            <a:endParaRPr lang="en-US" altLang="en-US" sz="2400" dirty="0"/>
          </a:p>
        </p:txBody>
      </p:sp>
      <p:sp>
        <p:nvSpPr>
          <p:cNvPr id="20" name="Rectangle 19">
            <a:extLst>
              <a:ext uri="{FF2B5EF4-FFF2-40B4-BE49-F238E27FC236}">
                <a16:creationId xmlns:a16="http://schemas.microsoft.com/office/drawing/2014/main" id="{BA3F82E5-8A35-442F-3945-E07F2BF8BCB3}"/>
              </a:ext>
            </a:extLst>
          </p:cNvPr>
          <p:cNvSpPr/>
          <p:nvPr/>
        </p:nvSpPr>
        <p:spPr>
          <a:xfrm>
            <a:off x="8213147" y="2321436"/>
            <a:ext cx="285753" cy="113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728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F9F27A-3D51-44F6-8CC1-341BBD48BDC0}"/>
              </a:ext>
            </a:extLst>
          </p:cNvPr>
          <p:cNvSpPr txBox="1"/>
          <p:nvPr/>
        </p:nvSpPr>
        <p:spPr>
          <a:xfrm>
            <a:off x="6869714" y="4445509"/>
            <a:ext cx="2182752" cy="649007"/>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161421" y="1040137"/>
            <a:ext cx="4646052" cy="4054379"/>
          </a:xfrm>
        </p:spPr>
        <p:txBody>
          <a:bodyPr/>
          <a:lstStyle/>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As part of NYS's Emerging Contaminant Sampling Initiative and Inactive Landfill Initiative to investigate groundwater at new and legacy sites, DEC collected samples for per- and polyfluoroalkyl substances (PFAS) in groundwater and private drinking water supply wells around two sites: Westchester Garden Center/Labriola Landfill and Armonk Private Wells Site. </a:t>
            </a:r>
          </a:p>
          <a:p>
            <a:pPr>
              <a:lnSpc>
                <a:spcPct val="150000"/>
              </a:lnSpc>
              <a:spcAft>
                <a:spcPts val="0"/>
              </a:spcAft>
            </a:pPr>
            <a:endParaRPr lang="en-US" dirty="0"/>
          </a:p>
          <a:p>
            <a:endParaRPr lang="en-US" dirty="0"/>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42517" y="436562"/>
            <a:ext cx="8544504" cy="585413"/>
          </a:xfrm>
        </p:spPr>
        <p:txBody>
          <a:bodyPr numCol="1"/>
          <a:lstStyle/>
          <a:p>
            <a:r>
              <a:rPr lang="en-US" altLang="en-US" sz="2400" dirty="0">
                <a:latin typeface="Arial"/>
                <a:cs typeface="Arial"/>
              </a:rPr>
              <a:t>Background (1 of 3)</a:t>
            </a:r>
            <a:endParaRPr lang="en-US" altLang="en-US" sz="2400" dirty="0"/>
          </a:p>
        </p:txBody>
      </p:sp>
      <p:sp>
        <p:nvSpPr>
          <p:cNvPr id="6" name="TextBox 5">
            <a:extLst>
              <a:ext uri="{FF2B5EF4-FFF2-40B4-BE49-F238E27FC236}">
                <a16:creationId xmlns:a16="http://schemas.microsoft.com/office/drawing/2014/main" id="{D4DC12ED-64BB-426A-9531-C00BC712D1EE}"/>
              </a:ext>
            </a:extLst>
          </p:cNvPr>
          <p:cNvSpPr txBox="1"/>
          <p:nvPr/>
        </p:nvSpPr>
        <p:spPr>
          <a:xfrm>
            <a:off x="5111287" y="4387150"/>
            <a:ext cx="1454613" cy="292388"/>
          </a:xfrm>
          <a:prstGeom prst="rect">
            <a:avLst/>
          </a:prstGeom>
          <a:solidFill>
            <a:schemeClr val="bg1"/>
          </a:solidFill>
        </p:spPr>
        <p:txBody>
          <a:bodyPr wrap="square" rtlCol="0">
            <a:spAutoFit/>
          </a:bodyPr>
          <a:lstStyle/>
          <a:p>
            <a:pPr>
              <a:spcAft>
                <a:spcPts val="1000"/>
              </a:spcAft>
            </a:pPr>
            <a:r>
              <a:rPr lang="en-US" b="1" dirty="0">
                <a:solidFill>
                  <a:srgbClr val="295234"/>
                </a:solidFill>
              </a:rPr>
              <a:t>Site Boundaries</a:t>
            </a:r>
          </a:p>
        </p:txBody>
      </p:sp>
      <p:sp>
        <p:nvSpPr>
          <p:cNvPr id="8" name="TextBox 7">
            <a:extLst>
              <a:ext uri="{FF2B5EF4-FFF2-40B4-BE49-F238E27FC236}">
                <a16:creationId xmlns:a16="http://schemas.microsoft.com/office/drawing/2014/main" id="{792D7F0C-C5E3-4EAB-B417-530617BCF0CC}"/>
              </a:ext>
            </a:extLst>
          </p:cNvPr>
          <p:cNvSpPr txBox="1"/>
          <p:nvPr/>
        </p:nvSpPr>
        <p:spPr>
          <a:xfrm>
            <a:off x="7486864" y="4375617"/>
            <a:ext cx="1609099" cy="692497"/>
          </a:xfrm>
          <a:prstGeom prst="rect">
            <a:avLst/>
          </a:prstGeom>
          <a:solidFill>
            <a:schemeClr val="bg1"/>
          </a:solidFill>
        </p:spPr>
        <p:txBody>
          <a:bodyPr wrap="square" rtlCol="0">
            <a:spAutoFit/>
          </a:bodyPr>
          <a:lstStyle/>
          <a:p>
            <a:pPr>
              <a:spcAft>
                <a:spcPts val="1000"/>
              </a:spcAft>
            </a:pPr>
            <a:r>
              <a:rPr lang="en-US" b="1" dirty="0">
                <a:solidFill>
                  <a:srgbClr val="295234"/>
                </a:solidFill>
              </a:rPr>
              <a:t>Armonk Private Wells Site Area of Interest</a:t>
            </a:r>
          </a:p>
        </p:txBody>
      </p:sp>
      <p:pic>
        <p:nvPicPr>
          <p:cNvPr id="9" name="Picture 8" descr="Map&#10;&#10;Description automatically generated">
            <a:extLst>
              <a:ext uri="{FF2B5EF4-FFF2-40B4-BE49-F238E27FC236}">
                <a16:creationId xmlns:a16="http://schemas.microsoft.com/office/drawing/2014/main" id="{4E1BDD77-496C-4253-BC4C-1F9FF6C738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790" y="436563"/>
            <a:ext cx="4125676" cy="3939054"/>
          </a:xfrm>
          <a:prstGeom prst="rect">
            <a:avLst/>
          </a:prstGeom>
        </p:spPr>
      </p:pic>
      <p:sp>
        <p:nvSpPr>
          <p:cNvPr id="10" name="Rectangle 9">
            <a:extLst>
              <a:ext uri="{FF2B5EF4-FFF2-40B4-BE49-F238E27FC236}">
                <a16:creationId xmlns:a16="http://schemas.microsoft.com/office/drawing/2014/main" id="{AC8DA8C7-E579-4F57-9AA3-E1E10BA28DF0}"/>
              </a:ext>
            </a:extLst>
          </p:cNvPr>
          <p:cNvSpPr/>
          <p:nvPr/>
        </p:nvSpPr>
        <p:spPr>
          <a:xfrm>
            <a:off x="4858926" y="4446514"/>
            <a:ext cx="208864" cy="190696"/>
          </a:xfrm>
          <a:prstGeom prst="rect">
            <a:avLst/>
          </a:prstGeom>
          <a:noFill/>
          <a:ln w="19050">
            <a:solidFill>
              <a:srgbClr val="277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3B02D1D-010F-465E-8F12-C99C0310134B}"/>
              </a:ext>
            </a:extLst>
          </p:cNvPr>
          <p:cNvSpPr txBox="1"/>
          <p:nvPr/>
        </p:nvSpPr>
        <p:spPr>
          <a:xfrm>
            <a:off x="5111287" y="4650130"/>
            <a:ext cx="2001310" cy="492443"/>
          </a:xfrm>
          <a:prstGeom prst="rect">
            <a:avLst/>
          </a:prstGeom>
          <a:solidFill>
            <a:schemeClr val="bg1"/>
          </a:solidFill>
        </p:spPr>
        <p:txBody>
          <a:bodyPr wrap="square" rtlCol="0">
            <a:spAutoFit/>
          </a:bodyPr>
          <a:lstStyle/>
          <a:p>
            <a:pPr>
              <a:spcAft>
                <a:spcPts val="0"/>
              </a:spcAft>
            </a:pPr>
            <a:r>
              <a:rPr lang="en-US" b="1" dirty="0">
                <a:solidFill>
                  <a:srgbClr val="295234"/>
                </a:solidFill>
              </a:rPr>
              <a:t>WGC Labriola Landfill</a:t>
            </a:r>
          </a:p>
          <a:p>
            <a:pPr>
              <a:spcAft>
                <a:spcPts val="1000"/>
              </a:spcAft>
            </a:pPr>
            <a:r>
              <a:rPr lang="en-US" b="1" dirty="0">
                <a:solidFill>
                  <a:srgbClr val="295234"/>
                </a:solidFill>
              </a:rPr>
              <a:t>Area of Interest</a:t>
            </a:r>
          </a:p>
        </p:txBody>
      </p:sp>
      <p:sp>
        <p:nvSpPr>
          <p:cNvPr id="12" name="Rectangle 11">
            <a:extLst>
              <a:ext uri="{FF2B5EF4-FFF2-40B4-BE49-F238E27FC236}">
                <a16:creationId xmlns:a16="http://schemas.microsoft.com/office/drawing/2014/main" id="{B71AC5D8-C177-43B6-87D2-047E8FA7733A}"/>
              </a:ext>
            </a:extLst>
          </p:cNvPr>
          <p:cNvSpPr/>
          <p:nvPr/>
        </p:nvSpPr>
        <p:spPr>
          <a:xfrm>
            <a:off x="4850970" y="4722546"/>
            <a:ext cx="208864" cy="190696"/>
          </a:xfrm>
          <a:prstGeom prst="rect">
            <a:avLst/>
          </a:prstGeom>
          <a:solidFill>
            <a:srgbClr val="C19C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227AB-8B6F-4FB9-9F9C-B87D01644F4B}"/>
              </a:ext>
            </a:extLst>
          </p:cNvPr>
          <p:cNvSpPr/>
          <p:nvPr/>
        </p:nvSpPr>
        <p:spPr>
          <a:xfrm>
            <a:off x="7243207" y="4445509"/>
            <a:ext cx="208864" cy="190696"/>
          </a:xfrm>
          <a:prstGeom prst="rect">
            <a:avLst/>
          </a:prstGeom>
          <a:solidFill>
            <a:srgbClr val="85D8E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65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1249136" y="955221"/>
            <a:ext cx="7747925" cy="4020381"/>
          </a:xfrm>
        </p:spPr>
        <p:txBody>
          <a:bodyPr/>
          <a:lstStyle/>
          <a:p>
            <a:pPr marL="285750" indent="-285750">
              <a:lnSpc>
                <a:spcPct val="150000"/>
              </a:lnSpc>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 If your property is in the area of interest and you would like to have your private water supply well sampled for PFAS, please contact the DEC hotline provided in the letter you received in the mail or email:</a:t>
            </a:r>
          </a:p>
          <a:p>
            <a:pPr>
              <a:lnSpc>
                <a:spcPct val="150000"/>
              </a:lnSpc>
            </a:pPr>
            <a:r>
              <a:rPr lang="en-US" sz="1800" b="1" i="0" u="none" strike="noStrike" baseline="0" dirty="0">
                <a:solidFill>
                  <a:srgbClr val="0070C0"/>
                </a:solidFill>
                <a:latin typeface="Arial" panose="020B0604020202020204" pitchFamily="34" charset="0"/>
              </a:rPr>
              <a:t>	NorthCastleWellSampling</a:t>
            </a:r>
            <a:r>
              <a:rPr lang="en-US" sz="1800" b="1" dirty="0">
                <a:solidFill>
                  <a:srgbClr val="0070C0"/>
                </a:solidFill>
              </a:rPr>
              <a:t>@gmail.com</a:t>
            </a:r>
            <a:endParaRPr lang="en-US" sz="1800" b="1" i="0" u="none" strike="noStrike" baseline="0" dirty="0">
              <a:solidFill>
                <a:srgbClr val="295234"/>
              </a:solidFill>
              <a:latin typeface="Arial" panose="020B0604020202020204" pitchFamily="34" charset="0"/>
            </a:endParaRPr>
          </a:p>
          <a:p>
            <a:pPr marL="285750" indent="-285750">
              <a:lnSpc>
                <a:spcPct val="150000"/>
              </a:lnSpc>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The sampling is performed at no cost to you and can be arranged based on your schedule. </a:t>
            </a:r>
          </a:p>
          <a:p>
            <a:pPr marL="285750" indent="-285750">
              <a:lnSpc>
                <a:spcPct val="150000"/>
              </a:lnSpc>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Typically, drinking water samples will be collected from your kitchen tap in two small bottles and submitted to a certified laboratory for PFAS analysis. </a:t>
            </a:r>
            <a:endParaRPr lang="en-US" sz="1800" b="1" dirty="0">
              <a:solidFill>
                <a:srgbClr val="295234"/>
              </a:solidFill>
            </a:endParaRP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27887" y="436563"/>
            <a:ext cx="8559133" cy="708036"/>
          </a:xfrm>
        </p:spPr>
        <p:txBody>
          <a:bodyPr numCol="1"/>
          <a:lstStyle/>
          <a:p>
            <a:r>
              <a:rPr lang="en-US" altLang="en-US" sz="2400" dirty="0">
                <a:latin typeface="Arial"/>
                <a:cs typeface="Arial"/>
              </a:rPr>
              <a:t>Private Well Sampling for PFAS</a:t>
            </a:r>
            <a:endParaRPr lang="en-US" altLang="en-US" sz="2400" dirty="0"/>
          </a:p>
        </p:txBody>
      </p:sp>
      <p:pic>
        <p:nvPicPr>
          <p:cNvPr id="4" name="Graphic 3" descr="Test tubes outline">
            <a:extLst>
              <a:ext uri="{FF2B5EF4-FFF2-40B4-BE49-F238E27FC236}">
                <a16:creationId xmlns:a16="http://schemas.microsoft.com/office/drawing/2014/main" id="{E1A620EC-9B98-318B-914F-A0C9F1725A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939" y="2042596"/>
            <a:ext cx="914400" cy="914400"/>
          </a:xfrm>
          <a:prstGeom prst="rect">
            <a:avLst/>
          </a:prstGeom>
        </p:spPr>
      </p:pic>
      <p:pic>
        <p:nvPicPr>
          <p:cNvPr id="8" name="Graphic 7" descr="Scientist female outline">
            <a:extLst>
              <a:ext uri="{FF2B5EF4-FFF2-40B4-BE49-F238E27FC236}">
                <a16:creationId xmlns:a16="http://schemas.microsoft.com/office/drawing/2014/main" id="{EAEAF637-6272-2CA8-EC65-D4717F838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267" y="3038638"/>
            <a:ext cx="914400" cy="914400"/>
          </a:xfrm>
          <a:prstGeom prst="rect">
            <a:avLst/>
          </a:prstGeom>
        </p:spPr>
      </p:pic>
      <p:pic>
        <p:nvPicPr>
          <p:cNvPr id="10" name="Graphic 9" descr="Leaky Tap with solid fill">
            <a:extLst>
              <a:ext uri="{FF2B5EF4-FFF2-40B4-BE49-F238E27FC236}">
                <a16:creationId xmlns:a16="http://schemas.microsoft.com/office/drawing/2014/main" id="{F37F8C9C-19A1-5748-CC8E-4E24D5FAEA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887" y="1079212"/>
            <a:ext cx="914400" cy="914400"/>
          </a:xfrm>
          <a:prstGeom prst="rect">
            <a:avLst/>
          </a:prstGeom>
        </p:spPr>
      </p:pic>
      <p:pic>
        <p:nvPicPr>
          <p:cNvPr id="12" name="Graphic 11" descr="Document outline">
            <a:extLst>
              <a:ext uri="{FF2B5EF4-FFF2-40B4-BE49-F238E27FC236}">
                <a16:creationId xmlns:a16="http://schemas.microsoft.com/office/drawing/2014/main" id="{B7858E94-E923-9457-6A7C-9389804629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939" y="4042833"/>
            <a:ext cx="914400" cy="914400"/>
          </a:xfrm>
          <a:prstGeom prst="rect">
            <a:avLst/>
          </a:prstGeom>
        </p:spPr>
      </p:pic>
    </p:spTree>
    <p:extLst>
      <p:ext uri="{BB962C8B-B14F-4D97-AF65-F5344CB8AC3E}">
        <p14:creationId xmlns:p14="http://schemas.microsoft.com/office/powerpoint/2010/main" val="122836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3451420" y="1518557"/>
            <a:ext cx="5535542" cy="3378741"/>
          </a:xfrm>
        </p:spPr>
        <p:txBody>
          <a:bodyPr/>
          <a:lstStyle/>
          <a:p>
            <a:pPr>
              <a:lnSpc>
                <a:spcPct val="150000"/>
              </a:lnSpc>
            </a:pPr>
            <a:r>
              <a:rPr lang="en-US" sz="1800" b="1" dirty="0">
                <a:solidFill>
                  <a:srgbClr val="295234"/>
                </a:solidFill>
              </a:rPr>
              <a:t>The laboratory typically provides the results to DEC/DOH one month after the sample is collected.</a:t>
            </a:r>
          </a:p>
          <a:p>
            <a:pPr>
              <a:lnSpc>
                <a:spcPct val="150000"/>
              </a:lnSpc>
            </a:pPr>
            <a:endParaRPr lang="en-US" sz="1800" b="1" dirty="0">
              <a:solidFill>
                <a:srgbClr val="295234"/>
              </a:solidFill>
            </a:endParaRPr>
          </a:p>
          <a:p>
            <a:pPr>
              <a:lnSpc>
                <a:spcPct val="150000"/>
              </a:lnSpc>
            </a:pPr>
            <a:r>
              <a:rPr lang="en-US" sz="1800" b="1" dirty="0">
                <a:solidFill>
                  <a:srgbClr val="295234"/>
                </a:solidFill>
              </a:rPr>
              <a:t>DOH will contact you to discuss your sampling results and will provide you with a copy of the lab report.</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47862" y="393363"/>
            <a:ext cx="8708137" cy="760715"/>
          </a:xfrm>
        </p:spPr>
        <p:txBody>
          <a:bodyPr numCol="1"/>
          <a:lstStyle/>
          <a:p>
            <a:r>
              <a:rPr lang="en-US" altLang="en-US" sz="2400" dirty="0">
                <a:latin typeface="Arial"/>
                <a:cs typeface="Arial"/>
              </a:rPr>
              <a:t>When Will I Get My Private Well Results? (1 of 2)</a:t>
            </a:r>
            <a:endParaRPr lang="en-US" altLang="en-US" sz="2400" dirty="0"/>
          </a:p>
        </p:txBody>
      </p:sp>
      <p:pic>
        <p:nvPicPr>
          <p:cNvPr id="18" name="Graphic 17" descr="Scientist female outline">
            <a:extLst>
              <a:ext uri="{FF2B5EF4-FFF2-40B4-BE49-F238E27FC236}">
                <a16:creationId xmlns:a16="http://schemas.microsoft.com/office/drawing/2014/main" id="{50613697-18BB-43D8-B221-37AF26241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9980" y="953334"/>
            <a:ext cx="712738" cy="712738"/>
          </a:xfrm>
          <a:prstGeom prst="rect">
            <a:avLst/>
          </a:prstGeom>
        </p:spPr>
      </p:pic>
      <p:sp>
        <p:nvSpPr>
          <p:cNvPr id="2" name="Arrow: Down 1">
            <a:extLst>
              <a:ext uri="{FF2B5EF4-FFF2-40B4-BE49-F238E27FC236}">
                <a16:creationId xmlns:a16="http://schemas.microsoft.com/office/drawing/2014/main" id="{C1DFED64-5CF8-4C3A-91DF-057BB35B78ED}"/>
              </a:ext>
            </a:extLst>
          </p:cNvPr>
          <p:cNvSpPr/>
          <p:nvPr/>
        </p:nvSpPr>
        <p:spPr>
          <a:xfrm>
            <a:off x="1647405" y="1646685"/>
            <a:ext cx="253093" cy="418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Document outline">
            <a:extLst>
              <a:ext uri="{FF2B5EF4-FFF2-40B4-BE49-F238E27FC236}">
                <a16:creationId xmlns:a16="http://schemas.microsoft.com/office/drawing/2014/main" id="{E258217D-112B-4C9F-9363-24D6B97A88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7748" y="2092108"/>
            <a:ext cx="480470" cy="480470"/>
          </a:xfrm>
          <a:prstGeom prst="rect">
            <a:avLst/>
          </a:prstGeom>
        </p:spPr>
      </p:pic>
      <p:sp>
        <p:nvSpPr>
          <p:cNvPr id="20" name="Content Placeholder 2">
            <a:extLst>
              <a:ext uri="{FF2B5EF4-FFF2-40B4-BE49-F238E27FC236}">
                <a16:creationId xmlns:a16="http://schemas.microsoft.com/office/drawing/2014/main" id="{96792CA1-8CD9-4709-BD5E-E25B2453B9AF}"/>
              </a:ext>
            </a:extLst>
          </p:cNvPr>
          <p:cNvSpPr txBox="1">
            <a:spLocks/>
          </p:cNvSpPr>
          <p:nvPr/>
        </p:nvSpPr>
        <p:spPr bwMode="auto">
          <a:xfrm>
            <a:off x="1339829" y="2562406"/>
            <a:ext cx="848203" cy="31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400" dirty="0">
                <a:solidFill>
                  <a:srgbClr val="295234"/>
                </a:solidFill>
              </a:rPr>
              <a:t>DEC/DOH</a:t>
            </a:r>
          </a:p>
        </p:txBody>
      </p:sp>
      <p:sp>
        <p:nvSpPr>
          <p:cNvPr id="21" name="Arrow: Down 20">
            <a:extLst>
              <a:ext uri="{FF2B5EF4-FFF2-40B4-BE49-F238E27FC236}">
                <a16:creationId xmlns:a16="http://schemas.microsoft.com/office/drawing/2014/main" id="{53BCC1E1-F009-42B4-A088-6FDA1387105A}"/>
              </a:ext>
            </a:extLst>
          </p:cNvPr>
          <p:cNvSpPr/>
          <p:nvPr/>
        </p:nvSpPr>
        <p:spPr>
          <a:xfrm>
            <a:off x="1647404" y="2841176"/>
            <a:ext cx="253093" cy="418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Programmer male outline">
            <a:extLst>
              <a:ext uri="{FF2B5EF4-FFF2-40B4-BE49-F238E27FC236}">
                <a16:creationId xmlns:a16="http://schemas.microsoft.com/office/drawing/2014/main" id="{14EBC3D0-F799-4626-B033-93A8810AEC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388" y="3252726"/>
            <a:ext cx="686330" cy="686330"/>
          </a:xfrm>
          <a:prstGeom prst="rect">
            <a:avLst/>
          </a:prstGeom>
        </p:spPr>
      </p:pic>
      <p:sp>
        <p:nvSpPr>
          <p:cNvPr id="23" name="Arrow: Down 22">
            <a:extLst>
              <a:ext uri="{FF2B5EF4-FFF2-40B4-BE49-F238E27FC236}">
                <a16:creationId xmlns:a16="http://schemas.microsoft.com/office/drawing/2014/main" id="{8B358BEE-ACB8-45C8-B052-8986EF9FA93A}"/>
              </a:ext>
            </a:extLst>
          </p:cNvPr>
          <p:cNvSpPr/>
          <p:nvPr/>
        </p:nvSpPr>
        <p:spPr>
          <a:xfrm>
            <a:off x="1647404" y="3992157"/>
            <a:ext cx="253093" cy="418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Family with boy outline">
            <a:extLst>
              <a:ext uri="{FF2B5EF4-FFF2-40B4-BE49-F238E27FC236}">
                <a16:creationId xmlns:a16="http://schemas.microsoft.com/office/drawing/2014/main" id="{F289A99A-1D5B-42DD-A072-9E35DFAD4A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7276" y="4456222"/>
            <a:ext cx="587829" cy="587829"/>
          </a:xfrm>
          <a:prstGeom prst="rect">
            <a:avLst/>
          </a:prstGeom>
        </p:spPr>
      </p:pic>
      <p:pic>
        <p:nvPicPr>
          <p:cNvPr id="26" name="Graphic 25" descr="House outline">
            <a:extLst>
              <a:ext uri="{FF2B5EF4-FFF2-40B4-BE49-F238E27FC236}">
                <a16:creationId xmlns:a16="http://schemas.microsoft.com/office/drawing/2014/main" id="{DFDB6F98-877C-48D6-AA21-3801FA5A326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73950" y="4309779"/>
            <a:ext cx="757493" cy="757493"/>
          </a:xfrm>
          <a:prstGeom prst="rect">
            <a:avLst/>
          </a:prstGeom>
        </p:spPr>
      </p:pic>
    </p:spTree>
    <p:extLst>
      <p:ext uri="{BB962C8B-B14F-4D97-AF65-F5344CB8AC3E}">
        <p14:creationId xmlns:p14="http://schemas.microsoft.com/office/powerpoint/2010/main" val="415125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3451420" y="1012371"/>
            <a:ext cx="5535542" cy="3884927"/>
          </a:xfrm>
        </p:spPr>
        <p:txBody>
          <a:bodyPr/>
          <a:lstStyle/>
          <a:p>
            <a:pPr>
              <a:lnSpc>
                <a:spcPct val="150000"/>
              </a:lnSpc>
            </a:pPr>
            <a:r>
              <a:rPr lang="en-US" sz="1800" b="1" dirty="0">
                <a:solidFill>
                  <a:srgbClr val="295234"/>
                </a:solidFill>
              </a:rPr>
              <a:t>If your private well is in the area of interest and has sampling results at or above 10 parts per trillion (ppt) for PFOA or PFOS, DEC will contact you to:</a:t>
            </a:r>
          </a:p>
          <a:p>
            <a:pPr marL="285750" indent="-285750">
              <a:buFont typeface="Wingdings 3" panose="05040102010807070707" pitchFamily="18" charset="2"/>
              <a:buChar char="î"/>
            </a:pPr>
            <a:r>
              <a:rPr lang="en-US" sz="1800" b="1" dirty="0">
                <a:solidFill>
                  <a:srgbClr val="295234"/>
                </a:solidFill>
              </a:rPr>
              <a:t>Provide bottled water (alternate water supply).</a:t>
            </a:r>
          </a:p>
          <a:p>
            <a:pPr marL="285750" indent="-285750">
              <a:buFont typeface="Wingdings 3" panose="05040102010807070707" pitchFamily="18" charset="2"/>
              <a:buChar char="î"/>
            </a:pPr>
            <a:r>
              <a:rPr lang="en-US" sz="1800" b="1" dirty="0">
                <a:solidFill>
                  <a:srgbClr val="295234"/>
                </a:solidFill>
              </a:rPr>
              <a:t>Offer a point-of-entry treatment (POET) system.</a:t>
            </a:r>
          </a:p>
          <a:p>
            <a:pPr>
              <a:lnSpc>
                <a:spcPct val="150000"/>
              </a:lnSpc>
            </a:pPr>
            <a:r>
              <a:rPr lang="en-US" sz="1800" b="1" dirty="0">
                <a:solidFill>
                  <a:srgbClr val="295234"/>
                </a:solidFill>
              </a:rPr>
              <a:t>For PFOA or PFOS results below 10 ppt, DEC/DOH may resample your well at some point in the future. </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47862" y="393363"/>
            <a:ext cx="8708137" cy="760715"/>
          </a:xfrm>
        </p:spPr>
        <p:txBody>
          <a:bodyPr numCol="1"/>
          <a:lstStyle/>
          <a:p>
            <a:r>
              <a:rPr lang="en-US" altLang="en-US" sz="2400" dirty="0">
                <a:latin typeface="Arial"/>
                <a:cs typeface="Arial"/>
              </a:rPr>
              <a:t>When Will I Get My Private Well Results? (2 of 2)</a:t>
            </a:r>
            <a:endParaRPr lang="en-US" altLang="en-US" sz="2400" dirty="0"/>
          </a:p>
        </p:txBody>
      </p:sp>
      <p:sp>
        <p:nvSpPr>
          <p:cNvPr id="6" name="Content Placeholder 2">
            <a:extLst>
              <a:ext uri="{FF2B5EF4-FFF2-40B4-BE49-F238E27FC236}">
                <a16:creationId xmlns:a16="http://schemas.microsoft.com/office/drawing/2014/main" id="{009B4B53-A182-9C9C-8BCB-916B0E2355E0}"/>
              </a:ext>
            </a:extLst>
          </p:cNvPr>
          <p:cNvSpPr txBox="1">
            <a:spLocks/>
          </p:cNvSpPr>
          <p:nvPr/>
        </p:nvSpPr>
        <p:spPr bwMode="auto">
          <a:xfrm>
            <a:off x="555786" y="1287779"/>
            <a:ext cx="2286000"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DEC/DOH Review Results</a:t>
            </a:r>
            <a:endParaRPr lang="en-US" sz="1400" dirty="0">
              <a:solidFill>
                <a:srgbClr val="FFFFCC"/>
              </a:solidFill>
            </a:endParaRPr>
          </a:p>
        </p:txBody>
      </p:sp>
      <p:sp>
        <p:nvSpPr>
          <p:cNvPr id="8" name="Content Placeholder 2">
            <a:extLst>
              <a:ext uri="{FF2B5EF4-FFF2-40B4-BE49-F238E27FC236}">
                <a16:creationId xmlns:a16="http://schemas.microsoft.com/office/drawing/2014/main" id="{5717F0DE-AA8C-6AEE-B5B4-5AAA79F16662}"/>
              </a:ext>
            </a:extLst>
          </p:cNvPr>
          <p:cNvSpPr txBox="1">
            <a:spLocks/>
          </p:cNvSpPr>
          <p:nvPr/>
        </p:nvSpPr>
        <p:spPr bwMode="auto">
          <a:xfrm>
            <a:off x="147862" y="2080737"/>
            <a:ext cx="1430910"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i="1" dirty="0">
                <a:solidFill>
                  <a:srgbClr val="FFFFCC"/>
                </a:solidFill>
              </a:rPr>
              <a:t>At or above</a:t>
            </a:r>
          </a:p>
          <a:p>
            <a:pPr algn="ctr">
              <a:spcAft>
                <a:spcPts val="0"/>
              </a:spcAft>
            </a:pPr>
            <a:r>
              <a:rPr lang="en-US" sz="1400" b="1" i="1" dirty="0">
                <a:solidFill>
                  <a:srgbClr val="FFFFCC"/>
                </a:solidFill>
              </a:rPr>
              <a:t>10 ppt</a:t>
            </a:r>
            <a:endParaRPr lang="en-US" sz="1400" dirty="0">
              <a:solidFill>
                <a:srgbClr val="FFFFCC"/>
              </a:solidFill>
            </a:endParaRPr>
          </a:p>
        </p:txBody>
      </p:sp>
      <p:sp>
        <p:nvSpPr>
          <p:cNvPr id="9" name="Content Placeholder 2">
            <a:extLst>
              <a:ext uri="{FF2B5EF4-FFF2-40B4-BE49-F238E27FC236}">
                <a16:creationId xmlns:a16="http://schemas.microsoft.com/office/drawing/2014/main" id="{6CE54D1F-12B3-70E2-EAF7-A3ECD3BF5876}"/>
              </a:ext>
            </a:extLst>
          </p:cNvPr>
          <p:cNvSpPr txBox="1">
            <a:spLocks/>
          </p:cNvSpPr>
          <p:nvPr/>
        </p:nvSpPr>
        <p:spPr bwMode="auto">
          <a:xfrm>
            <a:off x="1698786" y="2080737"/>
            <a:ext cx="1430910"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i="1" dirty="0">
                <a:solidFill>
                  <a:srgbClr val="FFFFCC"/>
                </a:solidFill>
              </a:rPr>
              <a:t>Below</a:t>
            </a:r>
            <a:r>
              <a:rPr lang="en-US" sz="1400" b="1" dirty="0">
                <a:solidFill>
                  <a:srgbClr val="FFFFCC"/>
                </a:solidFill>
              </a:rPr>
              <a:t> 10 ppt</a:t>
            </a:r>
            <a:endParaRPr lang="en-US" sz="1400" dirty="0">
              <a:solidFill>
                <a:srgbClr val="FFFFCC"/>
              </a:solidFill>
            </a:endParaRPr>
          </a:p>
        </p:txBody>
      </p:sp>
      <p:sp>
        <p:nvSpPr>
          <p:cNvPr id="10" name="Content Placeholder 2">
            <a:extLst>
              <a:ext uri="{FF2B5EF4-FFF2-40B4-BE49-F238E27FC236}">
                <a16:creationId xmlns:a16="http://schemas.microsoft.com/office/drawing/2014/main" id="{9C19A230-6B42-3BE6-B8C7-717118F1460D}"/>
              </a:ext>
            </a:extLst>
          </p:cNvPr>
          <p:cNvSpPr txBox="1">
            <a:spLocks/>
          </p:cNvSpPr>
          <p:nvPr/>
        </p:nvSpPr>
        <p:spPr bwMode="auto">
          <a:xfrm>
            <a:off x="1698786" y="2873695"/>
            <a:ext cx="1430910"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No Action*</a:t>
            </a:r>
            <a:endParaRPr lang="en-US" sz="1400" dirty="0">
              <a:solidFill>
                <a:srgbClr val="FFFFCC"/>
              </a:solidFill>
            </a:endParaRPr>
          </a:p>
        </p:txBody>
      </p:sp>
      <p:sp>
        <p:nvSpPr>
          <p:cNvPr id="11" name="Content Placeholder 2">
            <a:extLst>
              <a:ext uri="{FF2B5EF4-FFF2-40B4-BE49-F238E27FC236}">
                <a16:creationId xmlns:a16="http://schemas.microsoft.com/office/drawing/2014/main" id="{00EDD4AC-F80B-065E-FE43-BB541FF78204}"/>
              </a:ext>
            </a:extLst>
          </p:cNvPr>
          <p:cNvSpPr txBox="1">
            <a:spLocks/>
          </p:cNvSpPr>
          <p:nvPr/>
        </p:nvSpPr>
        <p:spPr bwMode="auto">
          <a:xfrm>
            <a:off x="418186" y="4570446"/>
            <a:ext cx="2711510" cy="3268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000" b="1" dirty="0">
                <a:solidFill>
                  <a:srgbClr val="FFFFCC"/>
                </a:solidFill>
              </a:rPr>
              <a:t>* DEC/DOH may resample to confirm result after 6 months </a:t>
            </a:r>
            <a:endParaRPr lang="en-US" sz="1000" dirty="0">
              <a:solidFill>
                <a:srgbClr val="FFFFCC"/>
              </a:solidFill>
            </a:endParaRPr>
          </a:p>
        </p:txBody>
      </p:sp>
      <p:sp>
        <p:nvSpPr>
          <p:cNvPr id="5" name="Arrow: Down 4">
            <a:extLst>
              <a:ext uri="{FF2B5EF4-FFF2-40B4-BE49-F238E27FC236}">
                <a16:creationId xmlns:a16="http://schemas.microsoft.com/office/drawing/2014/main" id="{3B4D4AB0-3AE8-66C0-6C52-0E514650B1F7}"/>
              </a:ext>
            </a:extLst>
          </p:cNvPr>
          <p:cNvSpPr/>
          <p:nvPr/>
        </p:nvSpPr>
        <p:spPr>
          <a:xfrm>
            <a:off x="920119" y="1971672"/>
            <a:ext cx="108583" cy="100013"/>
          </a:xfrm>
          <a:prstGeom prst="down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CC7F1ABE-ADC9-DDCF-7AC8-329C7416684B}"/>
              </a:ext>
            </a:extLst>
          </p:cNvPr>
          <p:cNvSpPr/>
          <p:nvPr/>
        </p:nvSpPr>
        <p:spPr>
          <a:xfrm>
            <a:off x="2386977" y="1974049"/>
            <a:ext cx="108583" cy="100013"/>
          </a:xfrm>
          <a:prstGeom prst="down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22DAFE6F-82FF-4730-D7F8-35D1D0E21F93}"/>
              </a:ext>
            </a:extLst>
          </p:cNvPr>
          <p:cNvSpPr/>
          <p:nvPr/>
        </p:nvSpPr>
        <p:spPr>
          <a:xfrm>
            <a:off x="2367926" y="2762249"/>
            <a:ext cx="108583" cy="100013"/>
          </a:xfrm>
          <a:prstGeom prst="down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E28912BB-2194-7A49-7E52-4C41DCE079C1}"/>
              </a:ext>
            </a:extLst>
          </p:cNvPr>
          <p:cNvSpPr/>
          <p:nvPr/>
        </p:nvSpPr>
        <p:spPr>
          <a:xfrm>
            <a:off x="891546" y="2771770"/>
            <a:ext cx="108583" cy="100013"/>
          </a:xfrm>
          <a:prstGeom prst="down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BEF522A0-117D-86D4-1A71-DEE66E892AA0}"/>
              </a:ext>
            </a:extLst>
          </p:cNvPr>
          <p:cNvSpPr txBox="1">
            <a:spLocks/>
          </p:cNvSpPr>
          <p:nvPr/>
        </p:nvSpPr>
        <p:spPr bwMode="auto">
          <a:xfrm>
            <a:off x="147862" y="2862262"/>
            <a:ext cx="1430910"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Bottled Water</a:t>
            </a:r>
            <a:endParaRPr lang="en-US" sz="1400" dirty="0">
              <a:solidFill>
                <a:srgbClr val="FFFFCC"/>
              </a:solidFill>
            </a:endParaRPr>
          </a:p>
        </p:txBody>
      </p:sp>
      <p:sp>
        <p:nvSpPr>
          <p:cNvPr id="16" name="Arrow: Down 15">
            <a:extLst>
              <a:ext uri="{FF2B5EF4-FFF2-40B4-BE49-F238E27FC236}">
                <a16:creationId xmlns:a16="http://schemas.microsoft.com/office/drawing/2014/main" id="{AB6A6437-6752-2CF1-965E-94AC5EF81647}"/>
              </a:ext>
            </a:extLst>
          </p:cNvPr>
          <p:cNvSpPr/>
          <p:nvPr/>
        </p:nvSpPr>
        <p:spPr>
          <a:xfrm>
            <a:off x="851061" y="3559971"/>
            <a:ext cx="108583" cy="100013"/>
          </a:xfrm>
          <a:prstGeom prst="down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25BBFD3F-7D0F-DEED-69FE-9C3F078A60EB}"/>
              </a:ext>
            </a:extLst>
          </p:cNvPr>
          <p:cNvSpPr txBox="1">
            <a:spLocks/>
          </p:cNvSpPr>
          <p:nvPr/>
        </p:nvSpPr>
        <p:spPr bwMode="auto">
          <a:xfrm>
            <a:off x="157038" y="3669684"/>
            <a:ext cx="1430910"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Offer POET to Homeowner</a:t>
            </a:r>
            <a:endParaRPr lang="en-US" sz="1400" dirty="0">
              <a:solidFill>
                <a:srgbClr val="FFFFCC"/>
              </a:solidFill>
            </a:endParaRPr>
          </a:p>
        </p:txBody>
      </p:sp>
    </p:spTree>
    <p:extLst>
      <p:ext uri="{BB962C8B-B14F-4D97-AF65-F5344CB8AC3E}">
        <p14:creationId xmlns:p14="http://schemas.microsoft.com/office/powerpoint/2010/main" val="406233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5656006" y="1401555"/>
            <a:ext cx="3411574" cy="2956592"/>
          </a:xfrm>
        </p:spPr>
        <p:txBody>
          <a:bodyPr/>
          <a:lstStyle/>
          <a:p>
            <a:pPr>
              <a:lnSpc>
                <a:spcPct val="200000"/>
              </a:lnSpc>
            </a:pPr>
            <a:r>
              <a:rPr lang="en-US" sz="1800" b="1" dirty="0">
                <a:solidFill>
                  <a:srgbClr val="295234"/>
                </a:solidFill>
              </a:rPr>
              <a:t>Use of activated carbon, commonly referred to as GAC (granular activated carbon) is a well-established approach for purifying water.</a:t>
            </a:r>
            <a:endParaRPr lang="en-US" dirty="0"/>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901324" cy="920750"/>
          </a:xfrm>
        </p:spPr>
        <p:txBody>
          <a:bodyPr numCol="1"/>
          <a:lstStyle/>
          <a:p>
            <a:r>
              <a:rPr lang="en-US" altLang="en-US" sz="2400" dirty="0">
                <a:latin typeface="Arial"/>
                <a:cs typeface="Arial"/>
              </a:rPr>
              <a:t>Point-of-Entry Treatment (POET) System - Activated Carbon Filtration</a:t>
            </a:r>
            <a:endParaRPr lang="en-US" altLang="en-US" sz="2400" dirty="0"/>
          </a:p>
        </p:txBody>
      </p:sp>
      <p:pic>
        <p:nvPicPr>
          <p:cNvPr id="4" name="Picture 3">
            <a:extLst>
              <a:ext uri="{FF2B5EF4-FFF2-40B4-BE49-F238E27FC236}">
                <a16:creationId xmlns:a16="http://schemas.microsoft.com/office/drawing/2014/main" id="{8B14421C-FA0E-FAAC-13EE-8C33FADC0A76}"/>
              </a:ext>
            </a:extLst>
          </p:cNvPr>
          <p:cNvPicPr>
            <a:picLocks/>
          </p:cNvPicPr>
          <p:nvPr/>
        </p:nvPicPr>
        <p:blipFill>
          <a:blip r:embed="rId2"/>
          <a:stretch>
            <a:fillRect/>
          </a:stretch>
        </p:blipFill>
        <p:spPr>
          <a:xfrm>
            <a:off x="73152" y="1371600"/>
            <a:ext cx="5486400" cy="3657600"/>
          </a:xfrm>
          <a:prstGeom prst="rect">
            <a:avLst/>
          </a:prstGeom>
          <a:ln>
            <a:solidFill>
              <a:srgbClr val="0070C0"/>
            </a:solidFill>
          </a:ln>
        </p:spPr>
      </p:pic>
      <p:sp>
        <p:nvSpPr>
          <p:cNvPr id="6" name="TextBox 5">
            <a:extLst>
              <a:ext uri="{FF2B5EF4-FFF2-40B4-BE49-F238E27FC236}">
                <a16:creationId xmlns:a16="http://schemas.microsoft.com/office/drawing/2014/main" id="{BD162490-390D-85D1-8918-0CE7E5D72732}"/>
              </a:ext>
            </a:extLst>
          </p:cNvPr>
          <p:cNvSpPr txBox="1"/>
          <p:nvPr/>
        </p:nvSpPr>
        <p:spPr>
          <a:xfrm>
            <a:off x="73152" y="4721423"/>
            <a:ext cx="2847143" cy="307777"/>
          </a:xfrm>
          <a:prstGeom prst="rect">
            <a:avLst/>
          </a:prstGeom>
          <a:solidFill>
            <a:srgbClr val="5B9BD5"/>
          </a:solidFill>
        </p:spPr>
        <p:txBody>
          <a:bodyPr wrap="square" rtlCol="0">
            <a:spAutoFit/>
          </a:bodyPr>
          <a:lstStyle/>
          <a:p>
            <a:pPr algn="ctr"/>
            <a:r>
              <a:rPr lang="en-US" sz="1400" b="1" cap="small" dirty="0">
                <a:solidFill>
                  <a:schemeClr val="bg1"/>
                </a:solidFill>
                <a:latin typeface="Arial" panose="020B0604020202020204" pitchFamily="34" charset="0"/>
                <a:cs typeface="Arial" panose="020B0604020202020204" pitchFamily="34" charset="0"/>
              </a:rPr>
              <a:t>Sketch of GAC Particle</a:t>
            </a:r>
          </a:p>
        </p:txBody>
      </p:sp>
    </p:spTree>
    <p:extLst>
      <p:ext uri="{BB962C8B-B14F-4D97-AF65-F5344CB8AC3E}">
        <p14:creationId xmlns:p14="http://schemas.microsoft.com/office/powerpoint/2010/main" val="419980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5656006" y="1305692"/>
            <a:ext cx="3411574" cy="3831003"/>
          </a:xfrm>
        </p:spPr>
        <p:txBody>
          <a:bodyPr/>
          <a:lstStyle/>
          <a:p>
            <a:pPr>
              <a:lnSpc>
                <a:spcPct val="200000"/>
              </a:lnSpc>
            </a:pPr>
            <a:r>
              <a:rPr lang="en-US" sz="1800" b="1" dirty="0">
                <a:solidFill>
                  <a:srgbClr val="295234"/>
                </a:solidFill>
              </a:rPr>
              <a:t>PFAS molecules become trapped in the pores within GAC particles by a process called adsorption.</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3152" y="436563"/>
            <a:ext cx="8613869" cy="716143"/>
          </a:xfrm>
        </p:spPr>
        <p:txBody>
          <a:bodyPr numCol="1"/>
          <a:lstStyle/>
          <a:p>
            <a:r>
              <a:rPr lang="en-US" altLang="en-US" sz="2400" dirty="0">
                <a:latin typeface="Arial"/>
                <a:cs typeface="Arial"/>
              </a:rPr>
              <a:t>Activated Carbon Filtration – How it Works</a:t>
            </a:r>
            <a:endParaRPr lang="en-US" altLang="en-US" sz="2400" dirty="0"/>
          </a:p>
        </p:txBody>
      </p:sp>
      <p:pic>
        <p:nvPicPr>
          <p:cNvPr id="5" name="Picture 4">
            <a:extLst>
              <a:ext uri="{FF2B5EF4-FFF2-40B4-BE49-F238E27FC236}">
                <a16:creationId xmlns:a16="http://schemas.microsoft.com/office/drawing/2014/main" id="{86F1CF6F-E6AB-854E-FA43-F09D5D0F0A22}"/>
              </a:ext>
            </a:extLst>
          </p:cNvPr>
          <p:cNvPicPr>
            <a:picLocks noChangeAspect="1"/>
          </p:cNvPicPr>
          <p:nvPr/>
        </p:nvPicPr>
        <p:blipFill rotWithShape="1">
          <a:blip r:embed="rId2"/>
          <a:srcRect l="1938" r="7561"/>
          <a:stretch/>
        </p:blipFill>
        <p:spPr>
          <a:xfrm>
            <a:off x="73152" y="1371600"/>
            <a:ext cx="5420032" cy="3657600"/>
          </a:xfrm>
          <a:prstGeom prst="rect">
            <a:avLst/>
          </a:prstGeom>
          <a:ln>
            <a:solidFill>
              <a:srgbClr val="0070C0"/>
            </a:solidFill>
          </a:ln>
        </p:spPr>
      </p:pic>
      <p:sp>
        <p:nvSpPr>
          <p:cNvPr id="6" name="TextBox 5">
            <a:extLst>
              <a:ext uri="{FF2B5EF4-FFF2-40B4-BE49-F238E27FC236}">
                <a16:creationId xmlns:a16="http://schemas.microsoft.com/office/drawing/2014/main" id="{BD162490-390D-85D1-8918-0CE7E5D72732}"/>
              </a:ext>
            </a:extLst>
          </p:cNvPr>
          <p:cNvSpPr txBox="1"/>
          <p:nvPr/>
        </p:nvSpPr>
        <p:spPr>
          <a:xfrm>
            <a:off x="73152" y="4721423"/>
            <a:ext cx="3296950" cy="307777"/>
          </a:xfrm>
          <a:prstGeom prst="rect">
            <a:avLst/>
          </a:prstGeom>
          <a:solidFill>
            <a:srgbClr val="5B9BD5"/>
          </a:solidFill>
        </p:spPr>
        <p:txBody>
          <a:bodyPr wrap="square" rtlCol="0">
            <a:spAutoFit/>
          </a:bodyPr>
          <a:lstStyle/>
          <a:p>
            <a:pPr algn="ctr"/>
            <a:r>
              <a:rPr lang="en-US" sz="1400" b="1" cap="small" dirty="0">
                <a:solidFill>
                  <a:schemeClr val="bg1"/>
                </a:solidFill>
                <a:latin typeface="Arial" panose="020B0604020202020204" pitchFamily="34" charset="0"/>
                <a:cs typeface="Arial" panose="020B0604020202020204" pitchFamily="34" charset="0"/>
              </a:rPr>
              <a:t>Microscopic Image of GAC Surface</a:t>
            </a:r>
          </a:p>
        </p:txBody>
      </p:sp>
    </p:spTree>
    <p:extLst>
      <p:ext uri="{BB962C8B-B14F-4D97-AF65-F5344CB8AC3E}">
        <p14:creationId xmlns:p14="http://schemas.microsoft.com/office/powerpoint/2010/main" val="1679379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4383742" y="1305692"/>
            <a:ext cx="4683840" cy="3831003"/>
          </a:xfrm>
        </p:spPr>
        <p:txBody>
          <a:bodyPr/>
          <a:lstStyle/>
          <a:p>
            <a:pPr marL="285750" indent="-285750">
              <a:lnSpc>
                <a:spcPct val="200000"/>
              </a:lnSpc>
              <a:buFont typeface="Wingdings 3" panose="05040102010807070707" pitchFamily="18" charset="2"/>
              <a:buChar char="î"/>
            </a:pPr>
            <a:r>
              <a:rPr lang="en-US" sz="1800" b="1" dirty="0">
                <a:solidFill>
                  <a:srgbClr val="295234"/>
                </a:solidFill>
              </a:rPr>
              <a:t>GAC is typically housed in cylindrical containers referred to as vessels. </a:t>
            </a:r>
          </a:p>
          <a:p>
            <a:pPr marL="285750" indent="-285750">
              <a:lnSpc>
                <a:spcPct val="200000"/>
              </a:lnSpc>
              <a:buFont typeface="Wingdings 3" panose="05040102010807070707" pitchFamily="18" charset="2"/>
              <a:buChar char="î"/>
            </a:pPr>
            <a:r>
              <a:rPr lang="en-US" sz="1800" b="1" dirty="0">
                <a:solidFill>
                  <a:srgbClr val="295234"/>
                </a:solidFill>
              </a:rPr>
              <a:t>Water is pumped through the activated carbon in the vessels to accomplish treatment.</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08705" y="436563"/>
            <a:ext cx="8578316" cy="701641"/>
          </a:xfrm>
        </p:spPr>
        <p:txBody>
          <a:bodyPr numCol="1"/>
          <a:lstStyle/>
          <a:p>
            <a:r>
              <a:rPr lang="en-US" altLang="en-US" sz="2400" dirty="0">
                <a:latin typeface="Arial"/>
                <a:cs typeface="Arial"/>
              </a:rPr>
              <a:t>Activated Carbon Filtration – How it’s used</a:t>
            </a:r>
            <a:endParaRPr lang="en-US" altLang="en-US" sz="2400" dirty="0"/>
          </a:p>
        </p:txBody>
      </p:sp>
      <p:pic>
        <p:nvPicPr>
          <p:cNvPr id="9" name="Picture 8">
            <a:extLst>
              <a:ext uri="{FF2B5EF4-FFF2-40B4-BE49-F238E27FC236}">
                <a16:creationId xmlns:a16="http://schemas.microsoft.com/office/drawing/2014/main" id="{AD4391F1-8169-EC31-1853-0EEE81052D21}"/>
              </a:ext>
            </a:extLst>
          </p:cNvPr>
          <p:cNvPicPr>
            <a:picLocks noChangeAspect="1"/>
          </p:cNvPicPr>
          <p:nvPr/>
        </p:nvPicPr>
        <p:blipFill>
          <a:blip r:embed="rId2"/>
          <a:stretch>
            <a:fillRect/>
          </a:stretch>
        </p:blipFill>
        <p:spPr>
          <a:xfrm>
            <a:off x="223853" y="1218614"/>
            <a:ext cx="2030884" cy="3657600"/>
          </a:xfrm>
          <a:prstGeom prst="rect">
            <a:avLst/>
          </a:prstGeom>
        </p:spPr>
      </p:pic>
      <p:sp>
        <p:nvSpPr>
          <p:cNvPr id="6" name="TextBox 5">
            <a:extLst>
              <a:ext uri="{FF2B5EF4-FFF2-40B4-BE49-F238E27FC236}">
                <a16:creationId xmlns:a16="http://schemas.microsoft.com/office/drawing/2014/main" id="{BD162490-390D-85D1-8918-0CE7E5D72732}"/>
              </a:ext>
            </a:extLst>
          </p:cNvPr>
          <p:cNvSpPr txBox="1"/>
          <p:nvPr/>
        </p:nvSpPr>
        <p:spPr>
          <a:xfrm>
            <a:off x="1050471" y="4618070"/>
            <a:ext cx="3926149" cy="338554"/>
          </a:xfrm>
          <a:prstGeom prst="rect">
            <a:avLst/>
          </a:prstGeom>
          <a:solidFill>
            <a:srgbClr val="5B9BD5"/>
          </a:solidFill>
        </p:spPr>
        <p:txBody>
          <a:bodyPr wrap="square" rtlCol="0">
            <a:spAutoFit/>
          </a:bodyPr>
          <a:lstStyle/>
          <a:p>
            <a:pPr algn="ctr"/>
            <a:r>
              <a:rPr lang="en-US" sz="1600" b="1" cap="small" dirty="0">
                <a:solidFill>
                  <a:schemeClr val="bg1"/>
                </a:solidFill>
                <a:latin typeface="Arial" panose="020B0604020202020204" pitchFamily="34" charset="0"/>
                <a:cs typeface="Arial" panose="020B0604020202020204" pitchFamily="34" charset="0"/>
              </a:rPr>
              <a:t>GAC Treatment Vessel Examples</a:t>
            </a:r>
          </a:p>
        </p:txBody>
      </p:sp>
      <p:pic>
        <p:nvPicPr>
          <p:cNvPr id="11" name="Picture 10">
            <a:extLst>
              <a:ext uri="{FF2B5EF4-FFF2-40B4-BE49-F238E27FC236}">
                <a16:creationId xmlns:a16="http://schemas.microsoft.com/office/drawing/2014/main" id="{F1A6E2CC-B7FA-5271-D23E-80114EB0C3DA}"/>
              </a:ext>
            </a:extLst>
          </p:cNvPr>
          <p:cNvPicPr>
            <a:picLocks noChangeAspect="1"/>
          </p:cNvPicPr>
          <p:nvPr/>
        </p:nvPicPr>
        <p:blipFill>
          <a:blip r:embed="rId3"/>
          <a:stretch>
            <a:fillRect/>
          </a:stretch>
        </p:blipFill>
        <p:spPr>
          <a:xfrm>
            <a:off x="2188320" y="1760745"/>
            <a:ext cx="2088309" cy="2103120"/>
          </a:xfrm>
          <a:prstGeom prst="rect">
            <a:avLst/>
          </a:prstGeom>
        </p:spPr>
      </p:pic>
    </p:spTree>
    <p:extLst>
      <p:ext uri="{BB962C8B-B14F-4D97-AF65-F5344CB8AC3E}">
        <p14:creationId xmlns:p14="http://schemas.microsoft.com/office/powerpoint/2010/main" val="1997532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3152" y="436563"/>
            <a:ext cx="8613869" cy="765585"/>
          </a:xfrm>
        </p:spPr>
        <p:txBody>
          <a:bodyPr numCol="1"/>
          <a:lstStyle/>
          <a:p>
            <a:r>
              <a:rPr lang="en-US" altLang="en-US" sz="2400" dirty="0">
                <a:latin typeface="Arial"/>
                <a:cs typeface="Arial"/>
              </a:rPr>
              <a:t>Point-of-Entry Treatment (POET) Systems</a:t>
            </a:r>
            <a:endParaRPr lang="en-US" altLang="en-US" sz="2400" dirty="0"/>
          </a:p>
        </p:txBody>
      </p:sp>
      <p:pic>
        <p:nvPicPr>
          <p:cNvPr id="4" name="Picture 3">
            <a:extLst>
              <a:ext uri="{FF2B5EF4-FFF2-40B4-BE49-F238E27FC236}">
                <a16:creationId xmlns:a16="http://schemas.microsoft.com/office/drawing/2014/main" id="{51B60AE1-A044-C857-BC9C-E74C29AE7CBC}"/>
              </a:ext>
            </a:extLst>
          </p:cNvPr>
          <p:cNvPicPr>
            <a:picLocks noChangeAspect="1"/>
          </p:cNvPicPr>
          <p:nvPr/>
        </p:nvPicPr>
        <p:blipFill rotWithShape="1">
          <a:blip r:embed="rId2"/>
          <a:srcRect l="2374" t="3213" b="2380"/>
          <a:stretch/>
        </p:blipFill>
        <p:spPr>
          <a:xfrm>
            <a:off x="73152" y="1281631"/>
            <a:ext cx="7775763" cy="3452996"/>
          </a:xfrm>
          <a:prstGeom prst="rect">
            <a:avLst/>
          </a:prstGeom>
          <a:ln>
            <a:noFill/>
          </a:ln>
        </p:spPr>
      </p:pic>
      <p:sp>
        <p:nvSpPr>
          <p:cNvPr id="6" name="TextBox 5">
            <a:extLst>
              <a:ext uri="{FF2B5EF4-FFF2-40B4-BE49-F238E27FC236}">
                <a16:creationId xmlns:a16="http://schemas.microsoft.com/office/drawing/2014/main" id="{BD162490-390D-85D1-8918-0CE7E5D72732}"/>
              </a:ext>
            </a:extLst>
          </p:cNvPr>
          <p:cNvSpPr txBox="1"/>
          <p:nvPr/>
        </p:nvSpPr>
        <p:spPr>
          <a:xfrm>
            <a:off x="73152" y="1186619"/>
            <a:ext cx="4115390" cy="738664"/>
          </a:xfrm>
          <a:prstGeom prst="rect">
            <a:avLst/>
          </a:prstGeom>
          <a:solidFill>
            <a:srgbClr val="5B9BD5"/>
          </a:solidFill>
        </p:spPr>
        <p:txBody>
          <a:bodyPr wrap="square" rtlCol="0">
            <a:spAutoFit/>
          </a:bodyPr>
          <a:lstStyle/>
          <a:p>
            <a:pPr algn="ctr"/>
            <a:r>
              <a:rPr lang="en-US" sz="1400" b="1" dirty="0">
                <a:solidFill>
                  <a:srgbClr val="FFFFCC"/>
                </a:solidFill>
                <a:latin typeface="Arial" panose="020B0604020202020204" pitchFamily="34" charset="0"/>
                <a:cs typeface="Arial" panose="020B0604020202020204" pitchFamily="34" charset="0"/>
              </a:rPr>
              <a:t>Typical POET Installation</a:t>
            </a:r>
          </a:p>
          <a:p>
            <a:pPr algn="ctr"/>
            <a:r>
              <a:rPr lang="en-US" sz="1400" b="1" dirty="0">
                <a:solidFill>
                  <a:schemeClr val="bg1"/>
                </a:solidFill>
                <a:latin typeface="Arial" panose="020B0604020202020204" pitchFamily="34" charset="0"/>
                <a:cs typeface="Arial" panose="020B0604020202020204" pitchFamily="34" charset="0"/>
              </a:rPr>
              <a:t>POET Systems Filter All of the Well Water that enters a Residence</a:t>
            </a:r>
          </a:p>
        </p:txBody>
      </p:sp>
      <p:pic>
        <p:nvPicPr>
          <p:cNvPr id="9" name="Picture 8" descr="A black and white sign&#10;&#10;Description automatically generated with low confidence">
            <a:extLst>
              <a:ext uri="{FF2B5EF4-FFF2-40B4-BE49-F238E27FC236}">
                <a16:creationId xmlns:a16="http://schemas.microsoft.com/office/drawing/2014/main" id="{8977BF85-19F4-E5A3-5C63-9969CD5ADE5E}"/>
              </a:ext>
            </a:extLst>
          </p:cNvPr>
          <p:cNvPicPr>
            <a:picLocks noChangeAspect="1"/>
          </p:cNvPicPr>
          <p:nvPr/>
        </p:nvPicPr>
        <p:blipFill rotWithShape="1">
          <a:blip r:embed="rId3">
            <a:extLst>
              <a:ext uri="{28A0092B-C50C-407E-A947-70E740481C1C}">
                <a14:useLocalDpi xmlns:a14="http://schemas.microsoft.com/office/drawing/2010/main" val="0"/>
              </a:ext>
            </a:extLst>
          </a:blip>
          <a:srcRect r="52319"/>
          <a:stretch/>
        </p:blipFill>
        <p:spPr>
          <a:xfrm>
            <a:off x="6959902" y="4460307"/>
            <a:ext cx="889013" cy="548640"/>
          </a:xfrm>
          <a:prstGeom prst="rect">
            <a:avLst/>
          </a:prstGeom>
        </p:spPr>
      </p:pic>
    </p:spTree>
    <p:extLst>
      <p:ext uri="{BB962C8B-B14F-4D97-AF65-F5344CB8AC3E}">
        <p14:creationId xmlns:p14="http://schemas.microsoft.com/office/powerpoint/2010/main" val="214761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91439" y="436563"/>
            <a:ext cx="8595581" cy="732424"/>
          </a:xfrm>
        </p:spPr>
        <p:txBody>
          <a:bodyPr numCol="1"/>
          <a:lstStyle/>
          <a:p>
            <a:r>
              <a:rPr lang="en-US" altLang="en-US" sz="2400" dirty="0">
                <a:latin typeface="Arial"/>
                <a:cs typeface="Arial"/>
              </a:rPr>
              <a:t>How Does a POET Look When Installed?</a:t>
            </a:r>
            <a:endParaRPr lang="en-US" altLang="en-US" sz="2400" dirty="0"/>
          </a:p>
        </p:txBody>
      </p:sp>
      <p:pic>
        <p:nvPicPr>
          <p:cNvPr id="6" name="Picture 5">
            <a:extLst>
              <a:ext uri="{FF2B5EF4-FFF2-40B4-BE49-F238E27FC236}">
                <a16:creationId xmlns:a16="http://schemas.microsoft.com/office/drawing/2014/main" id="{E427AAFE-1DDD-88F0-AC2D-D6D31650147E}"/>
              </a:ext>
            </a:extLst>
          </p:cNvPr>
          <p:cNvPicPr>
            <a:picLocks noChangeAspect="1"/>
          </p:cNvPicPr>
          <p:nvPr/>
        </p:nvPicPr>
        <p:blipFill>
          <a:blip r:embed="rId2"/>
          <a:stretch>
            <a:fillRect/>
          </a:stretch>
        </p:blipFill>
        <p:spPr>
          <a:xfrm>
            <a:off x="3017215" y="1508370"/>
            <a:ext cx="3425780" cy="2996119"/>
          </a:xfrm>
          <a:prstGeom prst="rect">
            <a:avLst/>
          </a:prstGeom>
        </p:spPr>
      </p:pic>
      <p:cxnSp>
        <p:nvCxnSpPr>
          <p:cNvPr id="9" name="Straight Arrow Connector 8">
            <a:extLst>
              <a:ext uri="{FF2B5EF4-FFF2-40B4-BE49-F238E27FC236}">
                <a16:creationId xmlns:a16="http://schemas.microsoft.com/office/drawing/2014/main" id="{F5ADD5AD-9880-5A29-C499-1F5520FFA210}"/>
              </a:ext>
            </a:extLst>
          </p:cNvPr>
          <p:cNvCxnSpPr>
            <a:cxnSpLocks/>
          </p:cNvCxnSpPr>
          <p:nvPr/>
        </p:nvCxnSpPr>
        <p:spPr>
          <a:xfrm flipV="1">
            <a:off x="2279073" y="3786188"/>
            <a:ext cx="2015836" cy="51564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0E03CB-C03C-D66C-CB1B-044B1FE178D8}"/>
              </a:ext>
            </a:extLst>
          </p:cNvPr>
          <p:cNvCxnSpPr>
            <a:cxnSpLocks/>
          </p:cNvCxnSpPr>
          <p:nvPr/>
        </p:nvCxnSpPr>
        <p:spPr>
          <a:xfrm flipV="1">
            <a:off x="2279073" y="3900053"/>
            <a:ext cx="2451032" cy="41306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FBFA38-3732-4001-3518-E9DFE155F5C1}"/>
              </a:ext>
            </a:extLst>
          </p:cNvPr>
          <p:cNvCxnSpPr>
            <a:cxnSpLocks/>
          </p:cNvCxnSpPr>
          <p:nvPr/>
        </p:nvCxnSpPr>
        <p:spPr>
          <a:xfrm flipV="1">
            <a:off x="2292130" y="2925662"/>
            <a:ext cx="1385455" cy="20180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E347A3-293E-FF5A-703A-9E4F93DB0763}"/>
              </a:ext>
            </a:extLst>
          </p:cNvPr>
          <p:cNvCxnSpPr>
            <a:cxnSpLocks/>
            <a:stCxn id="17" idx="1"/>
          </p:cNvCxnSpPr>
          <p:nvPr/>
        </p:nvCxnSpPr>
        <p:spPr>
          <a:xfrm flipH="1">
            <a:off x="5673437" y="2787340"/>
            <a:ext cx="1184563" cy="43776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CCF4F4D-D8F3-ACE8-8657-71B54E1CC24A}"/>
              </a:ext>
            </a:extLst>
          </p:cNvPr>
          <p:cNvCxnSpPr>
            <a:cxnSpLocks/>
            <a:stCxn id="17" idx="1"/>
          </p:cNvCxnSpPr>
          <p:nvPr/>
        </p:nvCxnSpPr>
        <p:spPr>
          <a:xfrm flipH="1">
            <a:off x="6130637" y="2787340"/>
            <a:ext cx="727363" cy="75249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2C29D90-1436-BA39-5DBF-4B0D62BB5D24}"/>
              </a:ext>
            </a:extLst>
          </p:cNvPr>
          <p:cNvCxnSpPr>
            <a:cxnSpLocks/>
          </p:cNvCxnSpPr>
          <p:nvPr/>
        </p:nvCxnSpPr>
        <p:spPr>
          <a:xfrm flipH="1">
            <a:off x="5282677" y="2138105"/>
            <a:ext cx="1617518" cy="64671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99F8D-48B3-6A4D-AB82-54A923A7F02F}"/>
              </a:ext>
            </a:extLst>
          </p:cNvPr>
          <p:cNvCxnSpPr>
            <a:cxnSpLocks/>
            <a:stCxn id="29" idx="0"/>
          </p:cNvCxnSpPr>
          <p:nvPr/>
        </p:nvCxnSpPr>
        <p:spPr>
          <a:xfrm flipV="1">
            <a:off x="4783283" y="3387436"/>
            <a:ext cx="259772" cy="103954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5CAEABE3-2AA2-3E4E-0AFE-D27085D8BD4E}"/>
              </a:ext>
            </a:extLst>
          </p:cNvPr>
          <p:cNvSpPr txBox="1">
            <a:spLocks/>
          </p:cNvSpPr>
          <p:nvPr/>
        </p:nvSpPr>
        <p:spPr bwMode="auto">
          <a:xfrm>
            <a:off x="91440" y="2742681"/>
            <a:ext cx="2237511"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Ultraviolet (UV) Disinfection Unit</a:t>
            </a:r>
          </a:p>
        </p:txBody>
      </p:sp>
      <p:cxnSp>
        <p:nvCxnSpPr>
          <p:cNvPr id="34" name="Straight Arrow Connector 33">
            <a:extLst>
              <a:ext uri="{FF2B5EF4-FFF2-40B4-BE49-F238E27FC236}">
                <a16:creationId xmlns:a16="http://schemas.microsoft.com/office/drawing/2014/main" id="{63A1EBE8-16F6-FBF8-5D77-BD14708D0C88}"/>
              </a:ext>
            </a:extLst>
          </p:cNvPr>
          <p:cNvCxnSpPr>
            <a:cxnSpLocks/>
          </p:cNvCxnSpPr>
          <p:nvPr/>
        </p:nvCxnSpPr>
        <p:spPr>
          <a:xfrm>
            <a:off x="2330230" y="2003681"/>
            <a:ext cx="1363654" cy="19989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F3A28A59-09B4-B39F-EE8F-D65008A20ADC}"/>
              </a:ext>
            </a:extLst>
          </p:cNvPr>
          <p:cNvSpPr txBox="1">
            <a:spLocks/>
          </p:cNvSpPr>
          <p:nvPr/>
        </p:nvSpPr>
        <p:spPr bwMode="auto">
          <a:xfrm>
            <a:off x="3017215" y="1440641"/>
            <a:ext cx="3427722" cy="27432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Typical Household POET Installation</a:t>
            </a:r>
            <a:endParaRPr lang="en-US" sz="1400" dirty="0">
              <a:solidFill>
                <a:srgbClr val="FFFFCC"/>
              </a:solidFill>
            </a:endParaRPr>
          </a:p>
        </p:txBody>
      </p:sp>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91440" y="3948544"/>
            <a:ext cx="2237511" cy="673721"/>
          </a:xfrm>
          <a:solidFill>
            <a:srgbClr val="002060"/>
          </a:solidFill>
        </p:spPr>
        <p:txBody>
          <a:bodyPr anchor="ctr"/>
          <a:lstStyle/>
          <a:p>
            <a:pPr algn="ctr">
              <a:spcAft>
                <a:spcPts val="0"/>
              </a:spcAft>
            </a:pPr>
            <a:r>
              <a:rPr lang="en-US" sz="1400" b="1" dirty="0">
                <a:solidFill>
                  <a:srgbClr val="FFFFCC"/>
                </a:solidFill>
              </a:rPr>
              <a:t>Replaceable Granular Activated Carbon Units</a:t>
            </a:r>
          </a:p>
        </p:txBody>
      </p:sp>
      <p:sp>
        <p:nvSpPr>
          <p:cNvPr id="33" name="Content Placeholder 2">
            <a:extLst>
              <a:ext uri="{FF2B5EF4-FFF2-40B4-BE49-F238E27FC236}">
                <a16:creationId xmlns:a16="http://schemas.microsoft.com/office/drawing/2014/main" id="{4B707CB4-9AD8-0E55-9BCB-BD98139CA974}"/>
              </a:ext>
            </a:extLst>
          </p:cNvPr>
          <p:cNvSpPr txBox="1">
            <a:spLocks/>
          </p:cNvSpPr>
          <p:nvPr/>
        </p:nvSpPr>
        <p:spPr bwMode="auto">
          <a:xfrm>
            <a:off x="91440" y="1644967"/>
            <a:ext cx="2237511"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Outgoing Treated Water</a:t>
            </a:r>
            <a:endParaRPr lang="en-US" sz="1400" dirty="0">
              <a:solidFill>
                <a:srgbClr val="FFFFCC"/>
              </a:solidFill>
            </a:endParaRPr>
          </a:p>
        </p:txBody>
      </p:sp>
      <p:sp>
        <p:nvSpPr>
          <p:cNvPr id="26" name="Content Placeholder 2">
            <a:extLst>
              <a:ext uri="{FF2B5EF4-FFF2-40B4-BE49-F238E27FC236}">
                <a16:creationId xmlns:a16="http://schemas.microsoft.com/office/drawing/2014/main" id="{0DD2C7C2-5CAF-44BC-D52F-8E132BE1FC7E}"/>
              </a:ext>
            </a:extLst>
          </p:cNvPr>
          <p:cNvSpPr txBox="1">
            <a:spLocks/>
          </p:cNvSpPr>
          <p:nvPr/>
        </p:nvSpPr>
        <p:spPr bwMode="auto">
          <a:xfrm>
            <a:off x="6858000" y="1704748"/>
            <a:ext cx="2237511"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Pre-Filter with Replaceable Cartridge</a:t>
            </a:r>
            <a:endParaRPr lang="en-US" sz="1400" dirty="0">
              <a:solidFill>
                <a:srgbClr val="FFFFCC"/>
              </a:solidFill>
            </a:endParaRPr>
          </a:p>
        </p:txBody>
      </p:sp>
      <p:sp>
        <p:nvSpPr>
          <p:cNvPr id="17" name="Content Placeholder 2">
            <a:extLst>
              <a:ext uri="{FF2B5EF4-FFF2-40B4-BE49-F238E27FC236}">
                <a16:creationId xmlns:a16="http://schemas.microsoft.com/office/drawing/2014/main" id="{ECAF39A0-1D87-628B-B2BF-7231FCD68632}"/>
              </a:ext>
            </a:extLst>
          </p:cNvPr>
          <p:cNvSpPr txBox="1">
            <a:spLocks/>
          </p:cNvSpPr>
          <p:nvPr/>
        </p:nvSpPr>
        <p:spPr bwMode="auto">
          <a:xfrm>
            <a:off x="6858000" y="2450479"/>
            <a:ext cx="2237511"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Existing Hardware</a:t>
            </a:r>
          </a:p>
          <a:p>
            <a:pPr marL="285750" indent="-285750" algn="ctr">
              <a:spcAft>
                <a:spcPts val="0"/>
              </a:spcAft>
              <a:buFont typeface="Wingdings" panose="05000000000000000000" pitchFamily="2" charset="2"/>
              <a:buChar char="§"/>
            </a:pPr>
            <a:r>
              <a:rPr lang="en-US" sz="1400" dirty="0">
                <a:solidFill>
                  <a:srgbClr val="FFFFCC"/>
                </a:solidFill>
              </a:rPr>
              <a:t>Pressure Tank</a:t>
            </a:r>
          </a:p>
          <a:p>
            <a:pPr marL="285750" indent="-285750" algn="ctr">
              <a:spcAft>
                <a:spcPts val="0"/>
              </a:spcAft>
              <a:buFont typeface="Wingdings" panose="05000000000000000000" pitchFamily="2" charset="2"/>
              <a:buChar char="§"/>
            </a:pPr>
            <a:r>
              <a:rPr lang="en-US" sz="1400" dirty="0">
                <a:solidFill>
                  <a:srgbClr val="FFFFCC"/>
                </a:solidFill>
              </a:rPr>
              <a:t>Booster Pump</a:t>
            </a:r>
          </a:p>
        </p:txBody>
      </p:sp>
      <p:sp>
        <p:nvSpPr>
          <p:cNvPr id="29" name="Content Placeholder 2">
            <a:extLst>
              <a:ext uri="{FF2B5EF4-FFF2-40B4-BE49-F238E27FC236}">
                <a16:creationId xmlns:a16="http://schemas.microsoft.com/office/drawing/2014/main" id="{F8FE2CB0-046F-3309-3AFD-FD271547EDA0}"/>
              </a:ext>
            </a:extLst>
          </p:cNvPr>
          <p:cNvSpPr txBox="1">
            <a:spLocks/>
          </p:cNvSpPr>
          <p:nvPr/>
        </p:nvSpPr>
        <p:spPr bwMode="auto">
          <a:xfrm>
            <a:off x="3664527" y="4426978"/>
            <a:ext cx="2237511" cy="673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fontAlgn="base" hangingPunct="1">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fontAlgn="base" hangingPunct="1">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eaLnBrk="1" fontAlgn="base" hangingPunct="1">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fontAlgn="base" hangingPunct="1">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en-US" sz="1400" b="1" dirty="0">
                <a:solidFill>
                  <a:srgbClr val="FFFFCC"/>
                </a:solidFill>
              </a:rPr>
              <a:t>Incoming Well Water</a:t>
            </a:r>
            <a:endParaRPr lang="en-US" sz="1400" dirty="0">
              <a:solidFill>
                <a:srgbClr val="FFFFCC"/>
              </a:solidFill>
            </a:endParaRPr>
          </a:p>
        </p:txBody>
      </p:sp>
    </p:spTree>
    <p:extLst>
      <p:ext uri="{BB962C8B-B14F-4D97-AF65-F5344CB8AC3E}">
        <p14:creationId xmlns:p14="http://schemas.microsoft.com/office/powerpoint/2010/main" val="141659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2920187" y="1335188"/>
            <a:ext cx="5977790" cy="3831003"/>
          </a:xfrm>
        </p:spPr>
        <p:txBody>
          <a:bodyPr/>
          <a:lstStyle/>
          <a:p>
            <a:pPr marL="285750" indent="-285750">
              <a:spcAft>
                <a:spcPts val="0"/>
              </a:spcAft>
              <a:buFont typeface="Wingdings" panose="05000000000000000000" pitchFamily="2" charset="2"/>
              <a:buChar char="ü"/>
            </a:pPr>
            <a:endParaRPr lang="en-US" sz="1800" b="1" dirty="0">
              <a:solidFill>
                <a:srgbClr val="5B9BD5"/>
              </a:solidFill>
            </a:endParaRPr>
          </a:p>
          <a:p>
            <a:pPr marL="285750" indent="-285750">
              <a:spcAft>
                <a:spcPts val="0"/>
              </a:spcAft>
              <a:buFont typeface="Wingdings" panose="05000000000000000000" pitchFamily="2" charset="2"/>
              <a:buChar char="ü"/>
            </a:pPr>
            <a:endParaRPr lang="en-US" sz="1800" b="1" dirty="0">
              <a:solidFill>
                <a:srgbClr val="5B9BD5"/>
              </a:solidFill>
            </a:endParaRPr>
          </a:p>
          <a:p>
            <a:pPr marL="285750" indent="-285750">
              <a:spcAft>
                <a:spcPts val="0"/>
              </a:spcAft>
              <a:buFont typeface="Wingdings" panose="05000000000000000000" pitchFamily="2" charset="2"/>
              <a:buChar char="ü"/>
            </a:pPr>
            <a:r>
              <a:rPr lang="en-US" sz="1800" b="1" dirty="0">
                <a:solidFill>
                  <a:srgbClr val="295234"/>
                </a:solidFill>
              </a:rPr>
              <a:t>Reliable – Established and effective technology</a:t>
            </a:r>
          </a:p>
          <a:p>
            <a:pPr>
              <a:spcAft>
                <a:spcPts val="0"/>
              </a:spcAft>
            </a:pPr>
            <a:endParaRPr lang="en-US" sz="1800" b="1" dirty="0">
              <a:solidFill>
                <a:srgbClr val="295234"/>
              </a:solidFill>
            </a:endParaRPr>
          </a:p>
          <a:p>
            <a:pPr marL="285750" indent="-285750">
              <a:spcAft>
                <a:spcPts val="0"/>
              </a:spcAft>
              <a:buFont typeface="Wingdings" panose="05000000000000000000" pitchFamily="2" charset="2"/>
              <a:buChar char="ü"/>
            </a:pPr>
            <a:r>
              <a:rPr lang="en-US" sz="1800" b="1" dirty="0">
                <a:solidFill>
                  <a:srgbClr val="295234"/>
                </a:solidFill>
              </a:rPr>
              <a:t>Safe – Removes PFAS, micro-organisms, and other contaminants</a:t>
            </a:r>
          </a:p>
          <a:p>
            <a:pPr>
              <a:spcAft>
                <a:spcPts val="0"/>
              </a:spcAft>
            </a:pPr>
            <a:endParaRPr lang="en-US" sz="1800" b="1" dirty="0">
              <a:solidFill>
                <a:srgbClr val="295234"/>
              </a:solidFill>
            </a:endParaRPr>
          </a:p>
          <a:p>
            <a:pPr marL="285750" indent="-285750">
              <a:spcAft>
                <a:spcPts val="0"/>
              </a:spcAft>
              <a:buFont typeface="Wingdings" panose="05000000000000000000" pitchFamily="2" charset="2"/>
              <a:buChar char="ü"/>
            </a:pPr>
            <a:r>
              <a:rPr lang="en-US" sz="1800" b="1" dirty="0">
                <a:solidFill>
                  <a:srgbClr val="295234"/>
                </a:solidFill>
              </a:rPr>
              <a:t>Improves Water Quality – Decreases cloudiness and improves taste, odor and color</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752796"/>
          </a:xfrm>
        </p:spPr>
        <p:txBody>
          <a:bodyPr numCol="1"/>
          <a:lstStyle/>
          <a:p>
            <a:r>
              <a:rPr lang="en-US" altLang="en-US" sz="2400" dirty="0">
                <a:latin typeface="Arial"/>
                <a:cs typeface="Arial"/>
              </a:rPr>
              <a:t>Overall Benefits of POET Water Treatment</a:t>
            </a:r>
            <a:endParaRPr lang="en-US" altLang="en-US" sz="2400" dirty="0"/>
          </a:p>
        </p:txBody>
      </p:sp>
      <p:pic>
        <p:nvPicPr>
          <p:cNvPr id="5" name="Picture 4">
            <a:extLst>
              <a:ext uri="{FF2B5EF4-FFF2-40B4-BE49-F238E27FC236}">
                <a16:creationId xmlns:a16="http://schemas.microsoft.com/office/drawing/2014/main" id="{AD90AA8C-7146-82E1-EDE4-5C61ED0A5398}"/>
              </a:ext>
            </a:extLst>
          </p:cNvPr>
          <p:cNvPicPr>
            <a:picLocks noChangeAspect="1"/>
          </p:cNvPicPr>
          <p:nvPr/>
        </p:nvPicPr>
        <p:blipFill>
          <a:blip r:embed="rId2"/>
          <a:stretch>
            <a:fillRect/>
          </a:stretch>
        </p:blipFill>
        <p:spPr>
          <a:xfrm>
            <a:off x="73152" y="1329225"/>
            <a:ext cx="2620367" cy="3657600"/>
          </a:xfrm>
          <a:prstGeom prst="rect">
            <a:avLst/>
          </a:prstGeom>
        </p:spPr>
      </p:pic>
    </p:spTree>
    <p:extLst>
      <p:ext uri="{BB962C8B-B14F-4D97-AF65-F5344CB8AC3E}">
        <p14:creationId xmlns:p14="http://schemas.microsoft.com/office/powerpoint/2010/main" val="4002387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5088191" y="1335188"/>
            <a:ext cx="4082625" cy="3831003"/>
          </a:xfrm>
        </p:spPr>
        <p:txBody>
          <a:bodyPr/>
          <a:lstStyle/>
          <a:p>
            <a:pPr>
              <a:lnSpc>
                <a:spcPct val="130000"/>
              </a:lnSpc>
            </a:pPr>
            <a:endParaRPr lang="en-US" sz="1800" b="1" dirty="0">
              <a:solidFill>
                <a:srgbClr val="295234"/>
              </a:solidFill>
            </a:endParaRPr>
          </a:p>
          <a:p>
            <a:pPr marL="285750" indent="-285750">
              <a:lnSpc>
                <a:spcPct val="130000"/>
              </a:lnSpc>
              <a:buFont typeface="Wingdings 3" panose="05040102010807070707" pitchFamily="18" charset="2"/>
              <a:buChar char="î"/>
            </a:pPr>
            <a:r>
              <a:rPr lang="en-US" sz="1800" b="1" dirty="0">
                <a:solidFill>
                  <a:srgbClr val="295234"/>
                </a:solidFill>
              </a:rPr>
              <a:t>Effective treatment supplemented by periodic testing of treated water.</a:t>
            </a:r>
          </a:p>
          <a:p>
            <a:pPr marL="285750" indent="-285750">
              <a:lnSpc>
                <a:spcPct val="130000"/>
              </a:lnSpc>
              <a:buFont typeface="Wingdings 3" panose="05040102010807070707" pitchFamily="18" charset="2"/>
              <a:buChar char="î"/>
            </a:pPr>
            <a:r>
              <a:rPr lang="en-US" sz="1800" b="1" dirty="0">
                <a:solidFill>
                  <a:srgbClr val="295234"/>
                </a:solidFill>
              </a:rPr>
              <a:t>Testing enables operational adjustments and confirmation of effectiveness.</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666523"/>
          </a:xfrm>
        </p:spPr>
        <p:txBody>
          <a:bodyPr numCol="1"/>
          <a:lstStyle/>
          <a:p>
            <a:r>
              <a:rPr lang="en-US" altLang="en-US" sz="2400" dirty="0">
                <a:latin typeface="Arial"/>
                <a:cs typeface="Arial"/>
              </a:rPr>
              <a:t>Monitoring to Confirm Reliable Treatment</a:t>
            </a:r>
            <a:endParaRPr lang="en-US" altLang="en-US" sz="2400" dirty="0"/>
          </a:p>
        </p:txBody>
      </p:sp>
      <p:pic>
        <p:nvPicPr>
          <p:cNvPr id="2" name="Picture 1">
            <a:extLst>
              <a:ext uri="{FF2B5EF4-FFF2-40B4-BE49-F238E27FC236}">
                <a16:creationId xmlns:a16="http://schemas.microsoft.com/office/drawing/2014/main" id="{65997297-ADD5-12BB-9C91-198F455CE29E}"/>
              </a:ext>
            </a:extLst>
          </p:cNvPr>
          <p:cNvPicPr>
            <a:picLocks noChangeAspect="1"/>
          </p:cNvPicPr>
          <p:nvPr/>
        </p:nvPicPr>
        <p:blipFill rotWithShape="1">
          <a:blip r:embed="rId2"/>
          <a:srcRect r="5006"/>
          <a:stretch/>
        </p:blipFill>
        <p:spPr>
          <a:xfrm>
            <a:off x="76421" y="1269287"/>
            <a:ext cx="4852809" cy="3657600"/>
          </a:xfrm>
          <a:prstGeom prst="rect">
            <a:avLst/>
          </a:prstGeom>
        </p:spPr>
      </p:pic>
      <p:sp>
        <p:nvSpPr>
          <p:cNvPr id="6" name="TextBox 5">
            <a:extLst>
              <a:ext uri="{FF2B5EF4-FFF2-40B4-BE49-F238E27FC236}">
                <a16:creationId xmlns:a16="http://schemas.microsoft.com/office/drawing/2014/main" id="{BD162490-390D-85D1-8918-0CE7E5D72732}"/>
              </a:ext>
            </a:extLst>
          </p:cNvPr>
          <p:cNvSpPr txBox="1"/>
          <p:nvPr/>
        </p:nvSpPr>
        <p:spPr>
          <a:xfrm>
            <a:off x="661221" y="4376584"/>
            <a:ext cx="3720500" cy="523220"/>
          </a:xfrm>
          <a:prstGeom prst="rect">
            <a:avLst/>
          </a:prstGeom>
          <a:solidFill>
            <a:srgbClr val="002060"/>
          </a:solidFill>
        </p:spPr>
        <p:txBody>
          <a:bodyPr wrap="square" rtlCol="0">
            <a:spAutoFit/>
          </a:bodyPr>
          <a:lstStyle/>
          <a:p>
            <a:pPr algn="ctr" eaLnBrk="1" hangingPunct="1">
              <a:spcAft>
                <a:spcPts val="0"/>
              </a:spcAft>
            </a:pPr>
            <a:r>
              <a:rPr lang="en-US" sz="1400" b="1" dirty="0">
                <a:solidFill>
                  <a:srgbClr val="FFFFCC"/>
                </a:solidFill>
                <a:latin typeface="Arial" panose="020B0604020202020204" pitchFamily="34" charset="0"/>
                <a:cs typeface="Arial" panose="020B0604020202020204" pitchFamily="34" charset="0"/>
              </a:rPr>
              <a:t>NYSDEC Engineering Contractor Sampling Filtered Water</a:t>
            </a:r>
          </a:p>
        </p:txBody>
      </p:sp>
    </p:spTree>
    <p:extLst>
      <p:ext uri="{BB962C8B-B14F-4D97-AF65-F5344CB8AC3E}">
        <p14:creationId xmlns:p14="http://schemas.microsoft.com/office/powerpoint/2010/main" val="92219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161421" y="1089121"/>
            <a:ext cx="8821158" cy="3148143"/>
          </a:xfrm>
        </p:spPr>
        <p:txBody>
          <a:bodyPr/>
          <a:lstStyle/>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Perfluorooctanoic acid (PFOA) and perfluorooctanesulfonic acid (PFOS) were detected in groundwater and drinking water supply wells above NYS's maximum contaminant levels (MCLs) for public drinking water (10 parts per trillion). </a:t>
            </a:r>
          </a:p>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PFAS is not regulated in private wells. </a:t>
            </a:r>
          </a:p>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NYS uses public drinking water standards as guidance when evaluating private well data and recommending actions to reduce exposure. </a:t>
            </a:r>
            <a:endParaRPr lang="en-US" dirty="0"/>
          </a:p>
          <a:p>
            <a:endParaRPr lang="en-US" dirty="0"/>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42517" y="436562"/>
            <a:ext cx="8544504" cy="585413"/>
          </a:xfrm>
        </p:spPr>
        <p:txBody>
          <a:bodyPr numCol="1"/>
          <a:lstStyle/>
          <a:p>
            <a:r>
              <a:rPr lang="en-US" altLang="en-US" sz="2400" dirty="0">
                <a:latin typeface="Arial"/>
                <a:cs typeface="Arial"/>
              </a:rPr>
              <a:t>Background (2 of 3)</a:t>
            </a:r>
            <a:endParaRPr lang="en-US" altLang="en-US" sz="2400" dirty="0"/>
          </a:p>
        </p:txBody>
      </p:sp>
    </p:spTree>
    <p:extLst>
      <p:ext uri="{BB962C8B-B14F-4D97-AF65-F5344CB8AC3E}">
        <p14:creationId xmlns:p14="http://schemas.microsoft.com/office/powerpoint/2010/main" val="436945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3851338" y="1413263"/>
            <a:ext cx="5060494" cy="2451000"/>
          </a:xfrm>
        </p:spPr>
        <p:txBody>
          <a:bodyPr/>
          <a:lstStyle/>
          <a:p>
            <a:pPr marL="285750" indent="-285750">
              <a:lnSpc>
                <a:spcPct val="200000"/>
              </a:lnSpc>
              <a:buFont typeface="Wingdings" panose="05000000000000000000" pitchFamily="2" charset="2"/>
              <a:buChar char="ü"/>
            </a:pPr>
            <a:r>
              <a:rPr lang="en-US" sz="1800" b="1" dirty="0">
                <a:solidFill>
                  <a:srgbClr val="295234"/>
                </a:solidFill>
              </a:rPr>
              <a:t>Homeowners are not responsible for installation, maintenance, or sampling costs.</a:t>
            </a:r>
          </a:p>
          <a:p>
            <a:pPr marL="285750" indent="-285750">
              <a:lnSpc>
                <a:spcPct val="200000"/>
              </a:lnSpc>
              <a:buFont typeface="Wingdings" panose="05000000000000000000" pitchFamily="2" charset="2"/>
              <a:buChar char="ü"/>
            </a:pPr>
            <a:r>
              <a:rPr lang="en-US" sz="1800" b="1" dirty="0">
                <a:solidFill>
                  <a:srgbClr val="295234"/>
                </a:solidFill>
              </a:rPr>
              <a:t>Continues until testing indicates well water treatment is no longer necessary.</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920750"/>
          </a:xfrm>
        </p:spPr>
        <p:txBody>
          <a:bodyPr numCol="1"/>
          <a:lstStyle/>
          <a:p>
            <a:r>
              <a:rPr lang="en-US" altLang="en-US" sz="2400" dirty="0">
                <a:latin typeface="Arial"/>
                <a:cs typeface="Arial"/>
              </a:rPr>
              <a:t>POET Systems – No Cost Maintenance</a:t>
            </a:r>
            <a:endParaRPr lang="en-US" altLang="en-US" sz="2400" dirty="0"/>
          </a:p>
        </p:txBody>
      </p:sp>
      <p:pic>
        <p:nvPicPr>
          <p:cNvPr id="4" name="Graphic 3" descr="Construction worker female outline">
            <a:extLst>
              <a:ext uri="{FF2B5EF4-FFF2-40B4-BE49-F238E27FC236}">
                <a16:creationId xmlns:a16="http://schemas.microsoft.com/office/drawing/2014/main" id="{1CDDF27E-2D3C-D4D4-1FAE-4B094C3EC6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208" y="1413263"/>
            <a:ext cx="3017520" cy="3017520"/>
          </a:xfrm>
          <a:prstGeom prst="rect">
            <a:avLst/>
          </a:prstGeom>
        </p:spPr>
      </p:pic>
      <p:pic>
        <p:nvPicPr>
          <p:cNvPr id="8" name="Graphic 7" descr="Wrench outline">
            <a:extLst>
              <a:ext uri="{FF2B5EF4-FFF2-40B4-BE49-F238E27FC236}">
                <a16:creationId xmlns:a16="http://schemas.microsoft.com/office/drawing/2014/main" id="{FEAF7CA3-CB19-46ED-D9ED-F8A0421451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3112" y="1657350"/>
            <a:ext cx="1097280" cy="1097280"/>
          </a:xfrm>
          <a:prstGeom prst="rect">
            <a:avLst/>
          </a:prstGeom>
        </p:spPr>
      </p:pic>
      <p:pic>
        <p:nvPicPr>
          <p:cNvPr id="10" name="Graphic 9" descr="Flask outline">
            <a:extLst>
              <a:ext uri="{FF2B5EF4-FFF2-40B4-BE49-F238E27FC236}">
                <a16:creationId xmlns:a16="http://schemas.microsoft.com/office/drawing/2014/main" id="{50F6BBCA-FC39-EC63-884C-73B65F50AF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65883" y="3044066"/>
            <a:ext cx="1097280" cy="1097280"/>
          </a:xfrm>
          <a:prstGeom prst="rect">
            <a:avLst/>
          </a:prstGeom>
        </p:spPr>
      </p:pic>
    </p:spTree>
    <p:extLst>
      <p:ext uri="{BB962C8B-B14F-4D97-AF65-F5344CB8AC3E}">
        <p14:creationId xmlns:p14="http://schemas.microsoft.com/office/powerpoint/2010/main" val="164588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1899558" y="2833006"/>
            <a:ext cx="4856902" cy="2178681"/>
          </a:xfrm>
        </p:spPr>
        <p:txBody>
          <a:bodyPr/>
          <a:lstStyle/>
          <a:p>
            <a:pPr marL="285750" indent="-285750">
              <a:lnSpc>
                <a:spcPct val="200000"/>
              </a:lnSpc>
              <a:spcAft>
                <a:spcPts val="0"/>
              </a:spcAft>
              <a:buFont typeface="Wingdings" panose="05000000000000000000" pitchFamily="2" charset="2"/>
              <a:buChar char="ü"/>
            </a:pPr>
            <a:r>
              <a:rPr lang="en-US" sz="1800" b="1" dirty="0">
                <a:solidFill>
                  <a:srgbClr val="295234"/>
                </a:solidFill>
              </a:rPr>
              <a:t>Latest information</a:t>
            </a:r>
          </a:p>
          <a:p>
            <a:pPr marL="285750" indent="-285750">
              <a:lnSpc>
                <a:spcPct val="200000"/>
              </a:lnSpc>
              <a:spcAft>
                <a:spcPts val="0"/>
              </a:spcAft>
              <a:buFont typeface="Wingdings" panose="05000000000000000000" pitchFamily="2" charset="2"/>
              <a:buChar char="ü"/>
            </a:pPr>
            <a:r>
              <a:rPr lang="en-US" sz="1800" b="1" dirty="0">
                <a:solidFill>
                  <a:srgbClr val="295234"/>
                </a:solidFill>
              </a:rPr>
              <a:t>Resources</a:t>
            </a:r>
          </a:p>
          <a:p>
            <a:pPr marL="285750" indent="-285750">
              <a:lnSpc>
                <a:spcPct val="200000"/>
              </a:lnSpc>
              <a:spcAft>
                <a:spcPts val="0"/>
              </a:spcAft>
              <a:buFont typeface="Wingdings" panose="05000000000000000000" pitchFamily="2" charset="2"/>
              <a:buChar char="ü"/>
            </a:pPr>
            <a:r>
              <a:rPr lang="en-US" sz="1800" b="1" dirty="0">
                <a:solidFill>
                  <a:srgbClr val="295234"/>
                </a:solidFill>
              </a:rPr>
              <a:t>Public involvement opportunities</a:t>
            </a:r>
          </a:p>
          <a:p>
            <a:pPr marL="285750" indent="-285750">
              <a:lnSpc>
                <a:spcPct val="200000"/>
              </a:lnSpc>
              <a:spcAft>
                <a:spcPts val="0"/>
              </a:spcAft>
              <a:buFont typeface="Wingdings" panose="05000000000000000000" pitchFamily="2" charset="2"/>
              <a:buChar char="ü"/>
            </a:pPr>
            <a:r>
              <a:rPr lang="en-US" sz="1800" b="1" dirty="0">
                <a:solidFill>
                  <a:srgbClr val="295234"/>
                </a:solidFill>
              </a:rPr>
              <a:t>Contact information</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920750"/>
          </a:xfrm>
        </p:spPr>
        <p:txBody>
          <a:bodyPr numCol="1"/>
          <a:lstStyle/>
          <a:p>
            <a:r>
              <a:rPr lang="en-US" altLang="en-US" sz="2400" dirty="0">
                <a:latin typeface="Arial"/>
                <a:cs typeface="Arial"/>
              </a:rPr>
              <a:t>For additional information, visit our website:</a:t>
            </a:r>
            <a:endParaRPr lang="en-US" altLang="en-US" sz="2400" dirty="0"/>
          </a:p>
        </p:txBody>
      </p:sp>
      <p:pic>
        <p:nvPicPr>
          <p:cNvPr id="9" name="Graphic 8" descr="Internet outline">
            <a:extLst>
              <a:ext uri="{FF2B5EF4-FFF2-40B4-BE49-F238E27FC236}">
                <a16:creationId xmlns:a16="http://schemas.microsoft.com/office/drawing/2014/main" id="{4718E2CC-2F38-497B-9404-4F84284AE5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928" y="1400553"/>
            <a:ext cx="1225071" cy="1225071"/>
          </a:xfrm>
          <a:prstGeom prst="rect">
            <a:avLst/>
          </a:prstGeom>
        </p:spPr>
      </p:pic>
      <p:sp>
        <p:nvSpPr>
          <p:cNvPr id="11" name="Title 1">
            <a:extLst>
              <a:ext uri="{FF2B5EF4-FFF2-40B4-BE49-F238E27FC236}">
                <a16:creationId xmlns:a16="http://schemas.microsoft.com/office/drawing/2014/main" id="{B02B0ADF-398A-465D-A398-C9B1D6FC9198}"/>
              </a:ext>
            </a:extLst>
          </p:cNvPr>
          <p:cNvSpPr txBox="1">
            <a:spLocks/>
          </p:cNvSpPr>
          <p:nvPr/>
        </p:nvSpPr>
        <p:spPr bwMode="auto">
          <a:xfrm>
            <a:off x="1899557" y="1357313"/>
            <a:ext cx="7168022" cy="13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200" b="1" kern="1200">
                <a:solidFill>
                  <a:srgbClr val="002D73"/>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9pPr>
          </a:lstStyle>
          <a:p>
            <a:r>
              <a:rPr lang="en-US" altLang="en-US" sz="2400" b="0" dirty="0">
                <a:hlinkClick r:id="rId4"/>
              </a:rPr>
              <a:t>https://www.dec.ny.gov/chemical/126339.html</a:t>
            </a:r>
            <a:endParaRPr lang="en-US" altLang="en-US" sz="2400" b="0" dirty="0"/>
          </a:p>
          <a:p>
            <a:endParaRPr lang="en-US" altLang="en-US" sz="2400" b="0" dirty="0"/>
          </a:p>
          <a:p>
            <a:r>
              <a:rPr lang="en-US" altLang="en-US" sz="2400" b="0" dirty="0"/>
              <a:t>En Español:  </a:t>
            </a:r>
            <a:r>
              <a:rPr lang="en-US" altLang="en-US" sz="2400" b="0" dirty="0">
                <a:hlinkClick r:id="rId5"/>
              </a:rPr>
              <a:t>https://es.dec.ny.gov/chemical/126339.html</a:t>
            </a:r>
            <a:endParaRPr lang="en-US" altLang="en-US" sz="2400" b="0" dirty="0"/>
          </a:p>
        </p:txBody>
      </p:sp>
    </p:spTree>
    <p:extLst>
      <p:ext uri="{BB962C8B-B14F-4D97-AF65-F5344CB8AC3E}">
        <p14:creationId xmlns:p14="http://schemas.microsoft.com/office/powerpoint/2010/main" val="509261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920750"/>
          </a:xfrm>
        </p:spPr>
        <p:txBody>
          <a:bodyPr numCol="1"/>
          <a:lstStyle/>
          <a:p>
            <a:r>
              <a:rPr lang="en-US" altLang="en-US" sz="2400" dirty="0">
                <a:latin typeface="Arial"/>
                <a:cs typeface="Arial"/>
              </a:rPr>
              <a:t>NYSDEC Contact Information (1 of 3)</a:t>
            </a:r>
            <a:endParaRPr lang="en-US" altLang="en-US" sz="2400" dirty="0"/>
          </a:p>
        </p:txBody>
      </p:sp>
      <p:pic>
        <p:nvPicPr>
          <p:cNvPr id="9" name="Graphic 8" descr="Telephone outline">
            <a:extLst>
              <a:ext uri="{FF2B5EF4-FFF2-40B4-BE49-F238E27FC236}">
                <a16:creationId xmlns:a16="http://schemas.microsoft.com/office/drawing/2014/main" id="{9BCD0F8F-D64B-7587-45DF-7E1DE1C44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290" y="1421606"/>
            <a:ext cx="914400" cy="914400"/>
          </a:xfrm>
          <a:prstGeom prst="rect">
            <a:avLst/>
          </a:prstGeom>
        </p:spPr>
      </p:pic>
      <p:pic>
        <p:nvPicPr>
          <p:cNvPr id="12" name="Graphic 11" descr="Email with solid fill">
            <a:extLst>
              <a:ext uri="{FF2B5EF4-FFF2-40B4-BE49-F238E27FC236}">
                <a16:creationId xmlns:a16="http://schemas.microsoft.com/office/drawing/2014/main" id="{7DED829F-E354-C95E-9048-4991312266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290" y="2493651"/>
            <a:ext cx="914400" cy="914400"/>
          </a:xfrm>
          <a:prstGeom prst="rect">
            <a:avLst/>
          </a:prstGeom>
        </p:spPr>
      </p:pic>
      <p:pic>
        <p:nvPicPr>
          <p:cNvPr id="14" name="Graphic 13" descr="Internet outline">
            <a:extLst>
              <a:ext uri="{FF2B5EF4-FFF2-40B4-BE49-F238E27FC236}">
                <a16:creationId xmlns:a16="http://schemas.microsoft.com/office/drawing/2014/main" id="{0E36608A-F8A8-2A09-4927-9ABA8F1E35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290" y="3690323"/>
            <a:ext cx="914400" cy="914400"/>
          </a:xfrm>
          <a:prstGeom prst="rect">
            <a:avLst/>
          </a:prstGeom>
        </p:spPr>
      </p:pic>
      <p:sp>
        <p:nvSpPr>
          <p:cNvPr id="2" name="Content Placeholder 1">
            <a:extLst>
              <a:ext uri="{FF2B5EF4-FFF2-40B4-BE49-F238E27FC236}">
                <a16:creationId xmlns:a16="http://schemas.microsoft.com/office/drawing/2014/main" id="{34DF510F-1B6F-4008-9CEF-26C79AD0DB9B}"/>
              </a:ext>
            </a:extLst>
          </p:cNvPr>
          <p:cNvSpPr>
            <a:spLocks noGrp="1"/>
          </p:cNvSpPr>
          <p:nvPr>
            <p:ph idx="1"/>
          </p:nvPr>
        </p:nvSpPr>
        <p:spPr>
          <a:xfrm>
            <a:off x="2103120" y="1510392"/>
            <a:ext cx="6964459" cy="3502479"/>
          </a:xfrm>
        </p:spPr>
        <p:txBody>
          <a:bodyPr/>
          <a:lstStyle/>
          <a:p>
            <a:pPr>
              <a:spcBef>
                <a:spcPts val="0"/>
              </a:spcBef>
              <a:spcAft>
                <a:spcPts val="0"/>
              </a:spcAft>
            </a:pPr>
            <a:r>
              <a:rPr lang="en-US" sz="1800" b="1" dirty="0">
                <a:solidFill>
                  <a:srgbClr val="0070C0"/>
                </a:solidFill>
              </a:rPr>
              <a:t>Site Investigation</a:t>
            </a:r>
          </a:p>
          <a:p>
            <a:pPr marL="0" marR="0">
              <a:spcBef>
                <a:spcPts val="1800"/>
              </a:spcBef>
              <a:spcAft>
                <a:spcPts val="600"/>
              </a:spcAft>
            </a:pPr>
            <a:r>
              <a:rPr lang="en-US" sz="1600" b="1" dirty="0">
                <a:solidFill>
                  <a:srgbClr val="2E7B39"/>
                </a:solidFill>
                <a:latin typeface="Helvetica" panose="020B0604020202020204" pitchFamily="34" charset="0"/>
              </a:rPr>
              <a:t>For inquiries related to surface water, groundwater and drinking water sampling, and PFAS source evaluation:</a:t>
            </a:r>
          </a:p>
          <a:p>
            <a:pPr marL="0" marR="0">
              <a:lnSpc>
                <a:spcPct val="107000"/>
              </a:lnSpc>
              <a:spcBef>
                <a:spcPts val="0"/>
              </a:spcBef>
              <a:spcAft>
                <a:spcPts val="0"/>
              </a:spcAft>
            </a:pPr>
            <a:r>
              <a:rPr lang="en-US" sz="1600" b="1" dirty="0">
                <a:solidFill>
                  <a:srgbClr val="0070C0"/>
                </a:solidFill>
                <a:latin typeface="Helvetica" panose="020B0604020202020204" pitchFamily="34" charset="0"/>
              </a:rPr>
              <a:t>Jasmine Stefansky – Armonk Private Wells Site Project Manager</a:t>
            </a:r>
          </a:p>
          <a:p>
            <a:pPr marL="0" marR="0">
              <a:lnSpc>
                <a:spcPct val="107000"/>
              </a:lnSpc>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NYSDEC</a:t>
            </a:r>
            <a:b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(518) 402-9575 | Jasmine.Stefansky@dec.ny.gov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600" b="1" dirty="0">
                <a:solidFill>
                  <a:srgbClr val="0070C0"/>
                </a:solidFill>
                <a:latin typeface="Helvetica" panose="020B0604020202020204" pitchFamily="34" charset="0"/>
              </a:rPr>
              <a:t>Brittany O’Brien-Drake – WGC Labriola Landfill Project Manager</a:t>
            </a:r>
          </a:p>
          <a:p>
            <a:pPr marL="0" marR="0">
              <a:lnSpc>
                <a:spcPct val="107000"/>
              </a:lnSpc>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NYSDEC</a:t>
            </a:r>
            <a:b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(518) 402-9672 | </a:t>
            </a:r>
            <a:r>
              <a:rPr lang="en-US" sz="1600" dirty="0">
                <a:solidFill>
                  <a:srgbClr val="000000"/>
                </a:solidFill>
                <a:latin typeface="Helvetica" panose="020B0604020202020204" pitchFamily="34" charset="0"/>
                <a:ea typeface="Times New Roman" panose="02020603050405020304" pitchFamily="18" charset="0"/>
              </a:rPr>
              <a:t>Brittany.OBrien-Drake</a:t>
            </a: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@dec.ny.gov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29541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920750"/>
          </a:xfrm>
        </p:spPr>
        <p:txBody>
          <a:bodyPr numCol="1"/>
          <a:lstStyle/>
          <a:p>
            <a:r>
              <a:rPr lang="en-US" altLang="en-US" sz="2400" dirty="0">
                <a:latin typeface="Arial"/>
                <a:cs typeface="Arial"/>
              </a:rPr>
              <a:t>NYSDEC Contact Information (2 of 3)</a:t>
            </a:r>
            <a:endParaRPr lang="en-US" altLang="en-US" i="1" dirty="0"/>
          </a:p>
        </p:txBody>
      </p:sp>
      <p:pic>
        <p:nvPicPr>
          <p:cNvPr id="9" name="Graphic 8" descr="Telephone outline">
            <a:extLst>
              <a:ext uri="{FF2B5EF4-FFF2-40B4-BE49-F238E27FC236}">
                <a16:creationId xmlns:a16="http://schemas.microsoft.com/office/drawing/2014/main" id="{9BCD0F8F-D64B-7587-45DF-7E1DE1C44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8720" y="1421606"/>
            <a:ext cx="914400" cy="914400"/>
          </a:xfrm>
          <a:prstGeom prst="rect">
            <a:avLst/>
          </a:prstGeom>
        </p:spPr>
      </p:pic>
      <p:pic>
        <p:nvPicPr>
          <p:cNvPr id="12" name="Graphic 11" descr="Email with solid fill">
            <a:extLst>
              <a:ext uri="{FF2B5EF4-FFF2-40B4-BE49-F238E27FC236}">
                <a16:creationId xmlns:a16="http://schemas.microsoft.com/office/drawing/2014/main" id="{7DED829F-E354-C95E-9048-4991312266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8720" y="2493651"/>
            <a:ext cx="914400" cy="914400"/>
          </a:xfrm>
          <a:prstGeom prst="rect">
            <a:avLst/>
          </a:prstGeom>
        </p:spPr>
      </p:pic>
      <p:pic>
        <p:nvPicPr>
          <p:cNvPr id="14" name="Graphic 13" descr="Internet outline">
            <a:extLst>
              <a:ext uri="{FF2B5EF4-FFF2-40B4-BE49-F238E27FC236}">
                <a16:creationId xmlns:a16="http://schemas.microsoft.com/office/drawing/2014/main" id="{0E36608A-F8A8-2A09-4927-9ABA8F1E35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8720" y="3690323"/>
            <a:ext cx="914400" cy="914400"/>
          </a:xfrm>
          <a:prstGeom prst="rect">
            <a:avLst/>
          </a:prstGeom>
        </p:spPr>
      </p:pic>
      <p:sp>
        <p:nvSpPr>
          <p:cNvPr id="3" name="Content Placeholder 2">
            <a:extLst>
              <a:ext uri="{FF2B5EF4-FFF2-40B4-BE49-F238E27FC236}">
                <a16:creationId xmlns:a16="http://schemas.microsoft.com/office/drawing/2014/main" id="{9A64E89D-D62B-42E9-B568-50647669BF03}"/>
              </a:ext>
            </a:extLst>
          </p:cNvPr>
          <p:cNvSpPr>
            <a:spLocks noGrp="1"/>
          </p:cNvSpPr>
          <p:nvPr>
            <p:ph idx="1"/>
          </p:nvPr>
        </p:nvSpPr>
        <p:spPr>
          <a:xfrm>
            <a:off x="2367643" y="1502228"/>
            <a:ext cx="6490607" cy="3361871"/>
          </a:xfrm>
        </p:spPr>
        <p:txBody>
          <a:bodyPr/>
          <a:lstStyle/>
          <a:p>
            <a:pPr marL="0" marR="0">
              <a:spcBef>
                <a:spcPts val="0"/>
              </a:spcBef>
              <a:spcAft>
                <a:spcPts val="0"/>
              </a:spcAft>
            </a:pPr>
            <a:r>
              <a:rPr lang="en-US" sz="1800" b="1" dirty="0">
                <a:solidFill>
                  <a:srgbClr val="0070C0"/>
                </a:solidFill>
              </a:rPr>
              <a:t>Private Well Sampling</a:t>
            </a:r>
            <a:endParaRPr lang="en-US" sz="1600" b="1" dirty="0">
              <a:solidFill>
                <a:srgbClr val="2E7B39"/>
              </a:solidFill>
              <a:latin typeface="Helvetica" panose="020B0604020202020204" pitchFamily="34" charset="0"/>
            </a:endParaRPr>
          </a:p>
          <a:p>
            <a:pPr>
              <a:lnSpc>
                <a:spcPct val="130000"/>
              </a:lnSpc>
              <a:spcBef>
                <a:spcPts val="0"/>
              </a:spcBef>
              <a:spcAft>
                <a:spcPts val="0"/>
              </a:spcAft>
            </a:pPr>
            <a:endParaRPr lang="en-US" sz="1600" b="1" dirty="0">
              <a:solidFill>
                <a:srgbClr val="2E7B39"/>
              </a:solidFill>
              <a:latin typeface="Helvetica" panose="020B0604020202020204" pitchFamily="34" charset="0"/>
            </a:endParaRPr>
          </a:p>
          <a:p>
            <a:pPr>
              <a:lnSpc>
                <a:spcPct val="130000"/>
              </a:lnSpc>
              <a:spcBef>
                <a:spcPts val="0"/>
              </a:spcBef>
              <a:spcAft>
                <a:spcPts val="0"/>
              </a:spcAft>
            </a:pPr>
            <a:r>
              <a:rPr lang="en-US" sz="1600" b="1" dirty="0">
                <a:solidFill>
                  <a:srgbClr val="2E7B39"/>
                </a:solidFill>
                <a:latin typeface="Helvetica" panose="020B0604020202020204" pitchFamily="34" charset="0"/>
              </a:rPr>
              <a:t>To determine if your property is located within the area of interest, and therefore eligible for sampling, contact DEC’s environmental engineering consultant at the North Castle PFAS Information e-mail: </a:t>
            </a:r>
          </a:p>
          <a:p>
            <a:pPr marL="0" marR="0">
              <a:lnSpc>
                <a:spcPct val="107000"/>
              </a:lnSpc>
              <a:spcBef>
                <a:spcPts val="0"/>
              </a:spcBef>
              <a:spcAft>
                <a:spcPts val="0"/>
              </a:spcAft>
            </a:pPr>
            <a:endParaRPr lang="en-US" sz="1800" b="1"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endParaRPr>
          </a:p>
          <a:p>
            <a:pPr>
              <a:lnSpc>
                <a:spcPct val="107000"/>
              </a:lnSpc>
              <a:spcBef>
                <a:spcPts val="0"/>
              </a:spcBef>
              <a:spcAft>
                <a:spcPts val="0"/>
              </a:spcAft>
            </a:pPr>
            <a:r>
              <a:rPr lang="en-US" sz="1800" b="1" dirty="0">
                <a:solidFill>
                  <a:srgbClr val="0070C0"/>
                </a:solidFill>
                <a:latin typeface="Helvetica" panose="020B0604020202020204" pitchFamily="34" charset="0"/>
              </a:rPr>
              <a:t>NorthCastleWellSampling@gmail.com</a:t>
            </a:r>
          </a:p>
          <a:p>
            <a:endParaRPr lang="en-US" dirty="0"/>
          </a:p>
        </p:txBody>
      </p:sp>
    </p:spTree>
    <p:extLst>
      <p:ext uri="{BB962C8B-B14F-4D97-AF65-F5344CB8AC3E}">
        <p14:creationId xmlns:p14="http://schemas.microsoft.com/office/powerpoint/2010/main" val="2271071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920750"/>
          </a:xfrm>
        </p:spPr>
        <p:txBody>
          <a:bodyPr numCol="1"/>
          <a:lstStyle/>
          <a:p>
            <a:r>
              <a:rPr lang="en-US" altLang="en-US" sz="2400" dirty="0">
                <a:latin typeface="Arial"/>
                <a:cs typeface="Arial"/>
              </a:rPr>
              <a:t>NYSDEC Contact Information (3 of 3)</a:t>
            </a:r>
            <a:endParaRPr lang="en-US" altLang="en-US" sz="1400" dirty="0"/>
          </a:p>
        </p:txBody>
      </p:sp>
      <p:pic>
        <p:nvPicPr>
          <p:cNvPr id="9" name="Graphic 8" descr="Telephone outline">
            <a:extLst>
              <a:ext uri="{FF2B5EF4-FFF2-40B4-BE49-F238E27FC236}">
                <a16:creationId xmlns:a16="http://schemas.microsoft.com/office/drawing/2014/main" id="{9BCD0F8F-D64B-7587-45DF-7E1DE1C44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8720" y="1421606"/>
            <a:ext cx="914400" cy="914400"/>
          </a:xfrm>
          <a:prstGeom prst="rect">
            <a:avLst/>
          </a:prstGeom>
        </p:spPr>
      </p:pic>
      <p:pic>
        <p:nvPicPr>
          <p:cNvPr id="12" name="Graphic 11" descr="Email with solid fill">
            <a:extLst>
              <a:ext uri="{FF2B5EF4-FFF2-40B4-BE49-F238E27FC236}">
                <a16:creationId xmlns:a16="http://schemas.microsoft.com/office/drawing/2014/main" id="{7DED829F-E354-C95E-9048-4991312266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8720" y="2493651"/>
            <a:ext cx="914400" cy="914400"/>
          </a:xfrm>
          <a:prstGeom prst="rect">
            <a:avLst/>
          </a:prstGeom>
        </p:spPr>
      </p:pic>
      <p:pic>
        <p:nvPicPr>
          <p:cNvPr id="14" name="Graphic 13" descr="Internet outline">
            <a:extLst>
              <a:ext uri="{FF2B5EF4-FFF2-40B4-BE49-F238E27FC236}">
                <a16:creationId xmlns:a16="http://schemas.microsoft.com/office/drawing/2014/main" id="{0E36608A-F8A8-2A09-4927-9ABA8F1E35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8720" y="3690323"/>
            <a:ext cx="914400" cy="914400"/>
          </a:xfrm>
          <a:prstGeom prst="rect">
            <a:avLst/>
          </a:prstGeom>
        </p:spPr>
      </p:pic>
      <p:sp>
        <p:nvSpPr>
          <p:cNvPr id="3" name="Content Placeholder 2">
            <a:extLst>
              <a:ext uri="{FF2B5EF4-FFF2-40B4-BE49-F238E27FC236}">
                <a16:creationId xmlns:a16="http://schemas.microsoft.com/office/drawing/2014/main" id="{09E1A1E6-EF47-457C-A561-98DE4D552098}"/>
              </a:ext>
            </a:extLst>
          </p:cNvPr>
          <p:cNvSpPr>
            <a:spLocks noGrp="1"/>
          </p:cNvSpPr>
          <p:nvPr>
            <p:ph idx="1"/>
          </p:nvPr>
        </p:nvSpPr>
        <p:spPr>
          <a:xfrm>
            <a:off x="2367643" y="1567542"/>
            <a:ext cx="6490607" cy="3296557"/>
          </a:xfrm>
        </p:spPr>
        <p:txBody>
          <a:bodyPr/>
          <a:lstStyle/>
          <a:p>
            <a:pPr marL="0" marR="0">
              <a:lnSpc>
                <a:spcPts val="1560"/>
              </a:lnSpc>
              <a:spcBef>
                <a:spcPts val="1800"/>
              </a:spcBef>
              <a:spcAft>
                <a:spcPts val="600"/>
              </a:spcAft>
            </a:pPr>
            <a:r>
              <a:rPr lang="en-US" sz="1800" b="1" dirty="0">
                <a:solidFill>
                  <a:srgbClr val="0070C0"/>
                </a:solidFill>
              </a:rPr>
              <a:t>POET Systems &amp; Alternate Water Supplies</a:t>
            </a:r>
          </a:p>
          <a:p>
            <a:pPr marL="0" marR="0">
              <a:lnSpc>
                <a:spcPct val="130000"/>
              </a:lnSpc>
              <a:spcBef>
                <a:spcPts val="0"/>
              </a:spcBef>
              <a:spcAft>
                <a:spcPts val="0"/>
              </a:spcAft>
            </a:pPr>
            <a:r>
              <a:rPr lang="en-US" sz="1600" b="1" dirty="0">
                <a:solidFill>
                  <a:srgbClr val="2E7B39"/>
                </a:solidFill>
                <a:effectLst/>
                <a:latin typeface="Helvetica" panose="020B0604020202020204" pitchFamily="34" charset="0"/>
                <a:ea typeface="Times New Roman" panose="02020603050405020304" pitchFamily="18" charset="0"/>
                <a:cs typeface="Arial" panose="020B0604020202020204" pitchFamily="34" charset="0"/>
              </a:rPr>
              <a:t>For questions related to the provision of an alternate water supply (i.e., bottled water, POET systems, or public water supply connections):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b="1"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b="1" dirty="0">
                <a:solidFill>
                  <a:srgbClr val="0070C0"/>
                </a:solidFill>
                <a:effectLst/>
                <a:latin typeface="Helvetica" panose="020B0604020202020204" pitchFamily="34" charset="0"/>
                <a:ea typeface="Times New Roman" panose="02020603050405020304" pitchFamily="18" charset="0"/>
                <a:cs typeface="Arial" panose="020B0604020202020204" pitchFamily="34" charset="0"/>
              </a:rPr>
              <a:t>David</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70C0"/>
                </a:solidFill>
                <a:effectLst/>
                <a:latin typeface="Helvetica" panose="020B0604020202020204" pitchFamily="34" charset="0"/>
                <a:ea typeface="Times New Roman" panose="02020603050405020304" pitchFamily="18" charset="0"/>
                <a:cs typeface="Arial" panose="020B0604020202020204" pitchFamily="34" charset="0"/>
              </a:rPr>
              <a:t>Chiusano</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NYSDEC</a:t>
            </a:r>
            <a:b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(518) 402-9813 | David.Chiusano@dec.ny.gov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28664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920750"/>
          </a:xfrm>
        </p:spPr>
        <p:txBody>
          <a:bodyPr numCol="1"/>
          <a:lstStyle/>
          <a:p>
            <a:r>
              <a:rPr lang="en-US" altLang="en-US" sz="2400" dirty="0">
                <a:latin typeface="Arial"/>
                <a:cs typeface="Arial"/>
              </a:rPr>
              <a:t>NYSDOH Contact Information</a:t>
            </a:r>
            <a:endParaRPr lang="en-US" altLang="en-US" sz="2400" dirty="0"/>
          </a:p>
        </p:txBody>
      </p:sp>
      <p:pic>
        <p:nvPicPr>
          <p:cNvPr id="9" name="Graphic 8" descr="Telephone outline">
            <a:extLst>
              <a:ext uri="{FF2B5EF4-FFF2-40B4-BE49-F238E27FC236}">
                <a16:creationId xmlns:a16="http://schemas.microsoft.com/office/drawing/2014/main" id="{9BCD0F8F-D64B-7587-45DF-7E1DE1C442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290" y="1421606"/>
            <a:ext cx="914400" cy="914400"/>
          </a:xfrm>
          <a:prstGeom prst="rect">
            <a:avLst/>
          </a:prstGeom>
        </p:spPr>
      </p:pic>
      <p:pic>
        <p:nvPicPr>
          <p:cNvPr id="12" name="Graphic 11" descr="Email with solid fill">
            <a:extLst>
              <a:ext uri="{FF2B5EF4-FFF2-40B4-BE49-F238E27FC236}">
                <a16:creationId xmlns:a16="http://schemas.microsoft.com/office/drawing/2014/main" id="{7DED829F-E354-C95E-9048-4991312266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290" y="2493651"/>
            <a:ext cx="914400" cy="914400"/>
          </a:xfrm>
          <a:prstGeom prst="rect">
            <a:avLst/>
          </a:prstGeom>
        </p:spPr>
      </p:pic>
      <p:pic>
        <p:nvPicPr>
          <p:cNvPr id="14" name="Graphic 13" descr="Internet outline">
            <a:extLst>
              <a:ext uri="{FF2B5EF4-FFF2-40B4-BE49-F238E27FC236}">
                <a16:creationId xmlns:a16="http://schemas.microsoft.com/office/drawing/2014/main" id="{0E36608A-F8A8-2A09-4927-9ABA8F1E35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290" y="3690323"/>
            <a:ext cx="914400" cy="914400"/>
          </a:xfrm>
          <a:prstGeom prst="rect">
            <a:avLst/>
          </a:prstGeom>
        </p:spPr>
      </p:pic>
      <p:sp>
        <p:nvSpPr>
          <p:cNvPr id="2" name="Content Placeholder 1">
            <a:extLst>
              <a:ext uri="{FF2B5EF4-FFF2-40B4-BE49-F238E27FC236}">
                <a16:creationId xmlns:a16="http://schemas.microsoft.com/office/drawing/2014/main" id="{34DF510F-1B6F-4008-9CEF-26C79AD0DB9B}"/>
              </a:ext>
            </a:extLst>
          </p:cNvPr>
          <p:cNvSpPr>
            <a:spLocks noGrp="1"/>
          </p:cNvSpPr>
          <p:nvPr>
            <p:ph idx="1"/>
          </p:nvPr>
        </p:nvSpPr>
        <p:spPr>
          <a:xfrm>
            <a:off x="2103120" y="1478084"/>
            <a:ext cx="6964459" cy="3228853"/>
          </a:xfrm>
        </p:spPr>
        <p:txBody>
          <a:bodyPr/>
          <a:lstStyle/>
          <a:p>
            <a:pPr>
              <a:spcBef>
                <a:spcPts val="0"/>
              </a:spcBef>
              <a:spcAft>
                <a:spcPts val="0"/>
              </a:spcAft>
            </a:pPr>
            <a:r>
              <a:rPr lang="en-US" sz="1800" b="1" dirty="0">
                <a:solidFill>
                  <a:srgbClr val="0070C0"/>
                </a:solidFill>
              </a:rPr>
              <a:t>Health-Related Inquiries</a:t>
            </a:r>
          </a:p>
          <a:p>
            <a:pPr marL="0" marR="0">
              <a:spcBef>
                <a:spcPts val="1800"/>
              </a:spcBef>
              <a:spcAft>
                <a:spcPts val="600"/>
              </a:spcAft>
            </a:pPr>
            <a:r>
              <a:rPr lang="en-US" sz="1600" b="1" dirty="0">
                <a:solidFill>
                  <a:srgbClr val="2E7B39"/>
                </a:solidFill>
                <a:latin typeface="Helvetica" panose="020B0604020202020204" pitchFamily="34" charset="0"/>
              </a:rPr>
              <a:t>For health-related inquiries, please reach out to the DOH points of contact below:</a:t>
            </a:r>
          </a:p>
          <a:p>
            <a:pPr marL="0" marR="0">
              <a:spcBef>
                <a:spcPts val="600"/>
              </a:spcBef>
              <a:spcAft>
                <a:spcPts val="600"/>
              </a:spcAft>
            </a:pPr>
            <a:endParaRPr lang="en-US" sz="800" b="1" dirty="0">
              <a:solidFill>
                <a:srgbClr val="2E7B39"/>
              </a:solidFill>
              <a:latin typeface="Helvetica" panose="020B0604020202020204" pitchFamily="34" charset="0"/>
            </a:endParaRPr>
          </a:p>
          <a:p>
            <a:pPr marL="0" marR="0">
              <a:lnSpc>
                <a:spcPct val="107000"/>
              </a:lnSpc>
              <a:spcBef>
                <a:spcPts val="0"/>
              </a:spcBef>
              <a:spcAft>
                <a:spcPts val="0"/>
              </a:spcAft>
            </a:pPr>
            <a:r>
              <a:rPr lang="en-US" sz="1600" b="1" dirty="0">
                <a:solidFill>
                  <a:srgbClr val="0070C0"/>
                </a:solidFill>
                <a:latin typeface="Helvetica" panose="020B0604020202020204" pitchFamily="34" charset="0"/>
              </a:rPr>
              <a:t>Melissa Doroski – Armonk Private Wells Project Manager</a:t>
            </a:r>
          </a:p>
          <a:p>
            <a:pPr marL="0" marR="0">
              <a:lnSpc>
                <a:spcPct val="107000"/>
              </a:lnSpc>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NYSDOH</a:t>
            </a:r>
            <a:b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(518) 402-7857 | </a:t>
            </a:r>
            <a:r>
              <a:rPr lang="en-US" sz="1600" dirty="0">
                <a:solidFill>
                  <a:srgbClr val="000000"/>
                </a:solidFill>
                <a:latin typeface="Helvetica" panose="020B0604020202020204" pitchFamily="34" charset="0"/>
                <a:ea typeface="Times New Roman" panose="02020603050405020304" pitchFamily="18" charset="0"/>
              </a:rPr>
              <a:t>Melissa.Doroski@health.ny.gov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600" b="1" dirty="0">
                <a:solidFill>
                  <a:srgbClr val="0070C0"/>
                </a:solidFill>
                <a:latin typeface="Helvetica" panose="020B0604020202020204" pitchFamily="34" charset="0"/>
              </a:rPr>
              <a:t>Fay S. Navratil – WGC Labriola Landfill Project Manager</a:t>
            </a:r>
          </a:p>
          <a:p>
            <a:pPr marL="0" marR="0">
              <a:lnSpc>
                <a:spcPct val="107000"/>
              </a:lnSpc>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NYSDOH</a:t>
            </a:r>
            <a:b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(518) 402-7884 | Fay.Navratil@health.ny.gov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17931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610600" cy="920750"/>
          </a:xfrm>
        </p:spPr>
        <p:txBody>
          <a:bodyPr numCol="1"/>
          <a:lstStyle/>
          <a:p>
            <a:r>
              <a:rPr lang="en-US" altLang="en-US" sz="2400" dirty="0">
                <a:latin typeface="Arial"/>
                <a:cs typeface="Arial"/>
              </a:rPr>
              <a:t>Questionnaire – Your Input is Appreciated!</a:t>
            </a:r>
            <a:endParaRPr lang="en-US" altLang="en-US" sz="2400" dirty="0"/>
          </a:p>
        </p:txBody>
      </p:sp>
      <p:pic>
        <p:nvPicPr>
          <p:cNvPr id="3" name="Graphic 2" descr="Badge Question Mark with solid fill">
            <a:extLst>
              <a:ext uri="{FF2B5EF4-FFF2-40B4-BE49-F238E27FC236}">
                <a16:creationId xmlns:a16="http://schemas.microsoft.com/office/drawing/2014/main" id="{3BFDE13B-9A85-978B-BFC8-61D43C14F777}"/>
              </a:ext>
            </a:extLst>
          </p:cNvPr>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953" y="1448080"/>
            <a:ext cx="2743200" cy="2743200"/>
          </a:xfrm>
          <a:prstGeom prst="rect">
            <a:avLst/>
          </a:prstGeom>
        </p:spPr>
      </p:pic>
      <p:sp>
        <p:nvSpPr>
          <p:cNvPr id="8" name="Content Placeholder 2">
            <a:extLst>
              <a:ext uri="{FF2B5EF4-FFF2-40B4-BE49-F238E27FC236}">
                <a16:creationId xmlns:a16="http://schemas.microsoft.com/office/drawing/2014/main" id="{9BD7897E-7327-478B-821E-A6E9F572B0B9}"/>
              </a:ext>
            </a:extLst>
          </p:cNvPr>
          <p:cNvSpPr>
            <a:spLocks noGrp="1"/>
          </p:cNvSpPr>
          <p:nvPr>
            <p:ph idx="1"/>
          </p:nvPr>
        </p:nvSpPr>
        <p:spPr>
          <a:xfrm>
            <a:off x="369589" y="1607731"/>
            <a:ext cx="4760397" cy="2451000"/>
          </a:xfrm>
        </p:spPr>
        <p:txBody>
          <a:bodyPr/>
          <a:lstStyle/>
          <a:p>
            <a:pPr>
              <a:lnSpc>
                <a:spcPct val="200000"/>
              </a:lnSpc>
            </a:pPr>
            <a:r>
              <a:rPr lang="en-US" sz="1800" b="1" dirty="0">
                <a:solidFill>
                  <a:srgbClr val="295234"/>
                </a:solidFill>
              </a:rPr>
              <a:t>Scan this QR code with your phone to access a homeowner questionnaire.  Your answers will be used to support our PFAS source investigation!</a:t>
            </a:r>
          </a:p>
        </p:txBody>
      </p:sp>
      <p:pic>
        <p:nvPicPr>
          <p:cNvPr id="4" name="Picture 3" descr="Qr code&#10;&#10;Description automatically generated">
            <a:extLst>
              <a:ext uri="{FF2B5EF4-FFF2-40B4-BE49-F238E27FC236}">
                <a16:creationId xmlns:a16="http://schemas.microsoft.com/office/drawing/2014/main" id="{1EFFC0E3-7BD8-4389-A1BB-1E439B5C4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0081" y="1104099"/>
            <a:ext cx="3281082" cy="3281082"/>
          </a:xfrm>
          <a:prstGeom prst="rect">
            <a:avLst/>
          </a:prstGeom>
        </p:spPr>
      </p:pic>
    </p:spTree>
    <p:extLst>
      <p:ext uri="{BB962C8B-B14F-4D97-AF65-F5344CB8AC3E}">
        <p14:creationId xmlns:p14="http://schemas.microsoft.com/office/powerpoint/2010/main" val="3870729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76421" y="436563"/>
            <a:ext cx="8798498" cy="920750"/>
          </a:xfrm>
        </p:spPr>
        <p:txBody>
          <a:bodyPr numCol="1"/>
          <a:lstStyle/>
          <a:p>
            <a:r>
              <a:rPr lang="en-US" altLang="en-US" sz="2400" dirty="0">
                <a:latin typeface="Arial"/>
                <a:cs typeface="Arial"/>
              </a:rPr>
              <a:t>Questions?  Please Visit Our Theme Tables…</a:t>
            </a:r>
            <a:endParaRPr lang="en-US" altLang="en-US" sz="2400" dirty="0"/>
          </a:p>
        </p:txBody>
      </p:sp>
      <p:sp>
        <p:nvSpPr>
          <p:cNvPr id="5" name="Rectangle 4">
            <a:extLst>
              <a:ext uri="{FF2B5EF4-FFF2-40B4-BE49-F238E27FC236}">
                <a16:creationId xmlns:a16="http://schemas.microsoft.com/office/drawing/2014/main" id="{8DDA1A54-8DE0-B1AD-535D-3AF878927999}"/>
              </a:ext>
            </a:extLst>
          </p:cNvPr>
          <p:cNvSpPr/>
          <p:nvPr/>
        </p:nvSpPr>
        <p:spPr>
          <a:xfrm>
            <a:off x="264319" y="1541667"/>
            <a:ext cx="8610600" cy="2270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Meeting outline">
            <a:extLst>
              <a:ext uri="{FF2B5EF4-FFF2-40B4-BE49-F238E27FC236}">
                <a16:creationId xmlns:a16="http://schemas.microsoft.com/office/drawing/2014/main" id="{79A0B73A-D6B0-F61E-F523-1C5CA10837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1828800"/>
            <a:ext cx="914400" cy="914400"/>
          </a:xfrm>
          <a:prstGeom prst="rect">
            <a:avLst/>
          </a:prstGeom>
        </p:spPr>
      </p:pic>
      <p:pic>
        <p:nvPicPr>
          <p:cNvPr id="12" name="Graphic 11" descr="Meeting with solid fill">
            <a:extLst>
              <a:ext uri="{FF2B5EF4-FFF2-40B4-BE49-F238E27FC236}">
                <a16:creationId xmlns:a16="http://schemas.microsoft.com/office/drawing/2014/main" id="{BA4A75C3-5C10-30CE-5887-171284F57B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7520" y="1920240"/>
            <a:ext cx="914400" cy="914400"/>
          </a:xfrm>
          <a:prstGeom prst="rect">
            <a:avLst/>
          </a:prstGeom>
        </p:spPr>
      </p:pic>
      <p:pic>
        <p:nvPicPr>
          <p:cNvPr id="13" name="Graphic 12" descr="Meeting outline">
            <a:extLst>
              <a:ext uri="{FF2B5EF4-FFF2-40B4-BE49-F238E27FC236}">
                <a16:creationId xmlns:a16="http://schemas.microsoft.com/office/drawing/2014/main" id="{46D672DD-5A99-2CF6-342A-498A7D3F3C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3520" y="1828800"/>
            <a:ext cx="914400" cy="914400"/>
          </a:xfrm>
          <a:prstGeom prst="rect">
            <a:avLst/>
          </a:prstGeom>
        </p:spPr>
      </p:pic>
      <p:pic>
        <p:nvPicPr>
          <p:cNvPr id="14" name="Graphic 13" descr="Meeting with solid fill">
            <a:extLst>
              <a:ext uri="{FF2B5EF4-FFF2-40B4-BE49-F238E27FC236}">
                <a16:creationId xmlns:a16="http://schemas.microsoft.com/office/drawing/2014/main" id="{EBE03F32-2C65-51EC-8251-257D08FD72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582" y="1920240"/>
            <a:ext cx="914400" cy="914400"/>
          </a:xfrm>
          <a:prstGeom prst="rect">
            <a:avLst/>
          </a:prstGeom>
        </p:spPr>
      </p:pic>
      <p:sp>
        <p:nvSpPr>
          <p:cNvPr id="15" name="TextBox 14">
            <a:extLst>
              <a:ext uri="{FF2B5EF4-FFF2-40B4-BE49-F238E27FC236}">
                <a16:creationId xmlns:a16="http://schemas.microsoft.com/office/drawing/2014/main" id="{AF66C66C-FB61-F9C4-7EEE-AAB7FD67A65E}"/>
              </a:ext>
            </a:extLst>
          </p:cNvPr>
          <p:cNvSpPr txBox="1"/>
          <p:nvPr/>
        </p:nvSpPr>
        <p:spPr>
          <a:xfrm>
            <a:off x="390834" y="2834640"/>
            <a:ext cx="1821427" cy="292388"/>
          </a:xfrm>
          <a:prstGeom prst="rect">
            <a:avLst/>
          </a:prstGeom>
          <a:noFill/>
        </p:spPr>
        <p:txBody>
          <a:bodyPr wrap="square" rtlCol="0">
            <a:spAutoFit/>
          </a:bodyPr>
          <a:lstStyle/>
          <a:p>
            <a:pPr algn="ctr"/>
            <a:r>
              <a:rPr lang="en-US" dirty="0">
                <a:solidFill>
                  <a:srgbClr val="FFFFCC"/>
                </a:solidFill>
                <a:latin typeface="Arial" panose="020B0604020202020204" pitchFamily="34" charset="0"/>
                <a:cs typeface="Arial" panose="020B0604020202020204" pitchFamily="34" charset="0"/>
              </a:rPr>
              <a:t>Private Well Sampling</a:t>
            </a:r>
          </a:p>
        </p:txBody>
      </p:sp>
      <p:sp>
        <p:nvSpPr>
          <p:cNvPr id="16" name="TextBox 15">
            <a:extLst>
              <a:ext uri="{FF2B5EF4-FFF2-40B4-BE49-F238E27FC236}">
                <a16:creationId xmlns:a16="http://schemas.microsoft.com/office/drawing/2014/main" id="{DBA8D47E-E5D7-C6D0-65F0-53607233EADD}"/>
              </a:ext>
            </a:extLst>
          </p:cNvPr>
          <p:cNvSpPr txBox="1"/>
          <p:nvPr/>
        </p:nvSpPr>
        <p:spPr>
          <a:xfrm>
            <a:off x="2587114" y="2823945"/>
            <a:ext cx="1821427" cy="492443"/>
          </a:xfrm>
          <a:prstGeom prst="rect">
            <a:avLst/>
          </a:prstGeom>
          <a:noFill/>
        </p:spPr>
        <p:txBody>
          <a:bodyPr wrap="square" rtlCol="0">
            <a:spAutoFit/>
          </a:bodyPr>
          <a:lstStyle/>
          <a:p>
            <a:pPr algn="ctr"/>
            <a:r>
              <a:rPr lang="en-US" dirty="0">
                <a:solidFill>
                  <a:srgbClr val="FFFFCC"/>
                </a:solidFill>
                <a:latin typeface="Arial" panose="020B0604020202020204" pitchFamily="34" charset="0"/>
                <a:cs typeface="Arial" panose="020B0604020202020204" pitchFamily="34" charset="0"/>
              </a:rPr>
              <a:t>Activated Carbon Filtration</a:t>
            </a:r>
          </a:p>
        </p:txBody>
      </p:sp>
      <p:sp>
        <p:nvSpPr>
          <p:cNvPr id="17" name="TextBox 16">
            <a:extLst>
              <a:ext uri="{FF2B5EF4-FFF2-40B4-BE49-F238E27FC236}">
                <a16:creationId xmlns:a16="http://schemas.microsoft.com/office/drawing/2014/main" id="{60FD2F13-8270-3157-148D-FDE3B456B953}"/>
              </a:ext>
            </a:extLst>
          </p:cNvPr>
          <p:cNvSpPr txBox="1"/>
          <p:nvPr/>
        </p:nvSpPr>
        <p:spPr>
          <a:xfrm>
            <a:off x="4783395" y="2834640"/>
            <a:ext cx="1821427" cy="292388"/>
          </a:xfrm>
          <a:prstGeom prst="rect">
            <a:avLst/>
          </a:prstGeom>
          <a:noFill/>
        </p:spPr>
        <p:txBody>
          <a:bodyPr wrap="square" rtlCol="0">
            <a:spAutoFit/>
          </a:bodyPr>
          <a:lstStyle/>
          <a:p>
            <a:pPr algn="ctr"/>
            <a:r>
              <a:rPr lang="en-US" dirty="0">
                <a:solidFill>
                  <a:srgbClr val="FFFFCC"/>
                </a:solidFill>
                <a:latin typeface="Arial" panose="020B0604020202020204" pitchFamily="34" charset="0"/>
                <a:cs typeface="Arial" panose="020B0604020202020204" pitchFamily="34" charset="0"/>
              </a:rPr>
              <a:t>What is PFAS?</a:t>
            </a:r>
          </a:p>
        </p:txBody>
      </p:sp>
      <p:sp>
        <p:nvSpPr>
          <p:cNvPr id="18" name="TextBox 17">
            <a:extLst>
              <a:ext uri="{FF2B5EF4-FFF2-40B4-BE49-F238E27FC236}">
                <a16:creationId xmlns:a16="http://schemas.microsoft.com/office/drawing/2014/main" id="{91DE8D8B-70FF-B1FD-17A5-D6B5A0C67DF2}"/>
              </a:ext>
            </a:extLst>
          </p:cNvPr>
          <p:cNvSpPr txBox="1"/>
          <p:nvPr/>
        </p:nvSpPr>
        <p:spPr>
          <a:xfrm>
            <a:off x="6792720" y="2834640"/>
            <a:ext cx="1821427" cy="292388"/>
          </a:xfrm>
          <a:prstGeom prst="rect">
            <a:avLst/>
          </a:prstGeom>
          <a:noFill/>
        </p:spPr>
        <p:txBody>
          <a:bodyPr wrap="square" rtlCol="0">
            <a:spAutoFit/>
          </a:bodyPr>
          <a:lstStyle/>
          <a:p>
            <a:pPr algn="ctr"/>
            <a:r>
              <a:rPr lang="en-US" dirty="0">
                <a:solidFill>
                  <a:srgbClr val="FFFFCC"/>
                </a:solidFill>
                <a:latin typeface="Arial" panose="020B0604020202020204" pitchFamily="34" charset="0"/>
                <a:cs typeface="Arial" panose="020B0604020202020204" pitchFamily="34" charset="0"/>
              </a:rPr>
              <a:t>Source Investigation</a:t>
            </a:r>
          </a:p>
        </p:txBody>
      </p:sp>
      <p:sp>
        <p:nvSpPr>
          <p:cNvPr id="19" name="Title 1">
            <a:extLst>
              <a:ext uri="{FF2B5EF4-FFF2-40B4-BE49-F238E27FC236}">
                <a16:creationId xmlns:a16="http://schemas.microsoft.com/office/drawing/2014/main" id="{97DC7FCE-A0ED-8AA7-DC91-D5DB574C348B}"/>
              </a:ext>
            </a:extLst>
          </p:cNvPr>
          <p:cNvSpPr txBox="1">
            <a:spLocks/>
          </p:cNvSpPr>
          <p:nvPr/>
        </p:nvSpPr>
        <p:spPr bwMode="auto">
          <a:xfrm>
            <a:off x="170370" y="4121204"/>
            <a:ext cx="879849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200" b="1" kern="1200">
                <a:solidFill>
                  <a:srgbClr val="002D73"/>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9pPr>
          </a:lstStyle>
          <a:p>
            <a:r>
              <a:rPr lang="en-US" altLang="en-US" sz="2400" dirty="0">
                <a:latin typeface="Arial"/>
                <a:cs typeface="Arial"/>
              </a:rPr>
              <a:t>…or Inquire with our Greeters.</a:t>
            </a:r>
            <a:endParaRPr lang="en-US" altLang="en-US" sz="2400" dirty="0"/>
          </a:p>
        </p:txBody>
      </p:sp>
      <p:pic>
        <p:nvPicPr>
          <p:cNvPr id="21" name="Graphic 20" descr="Woman outline">
            <a:extLst>
              <a:ext uri="{FF2B5EF4-FFF2-40B4-BE49-F238E27FC236}">
                <a16:creationId xmlns:a16="http://schemas.microsoft.com/office/drawing/2014/main" id="{313DB284-2BE1-86FD-8EA4-F63FE8D78B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9120" y="4099590"/>
            <a:ext cx="914400" cy="914400"/>
          </a:xfrm>
          <a:prstGeom prst="rect">
            <a:avLst/>
          </a:prstGeom>
        </p:spPr>
      </p:pic>
      <p:pic>
        <p:nvPicPr>
          <p:cNvPr id="23" name="Graphic 22" descr="Chemicals outline">
            <a:extLst>
              <a:ext uri="{FF2B5EF4-FFF2-40B4-BE49-F238E27FC236}">
                <a16:creationId xmlns:a16="http://schemas.microsoft.com/office/drawing/2014/main" id="{AFCD5ACF-656A-D265-DAEB-C7AFD697F7E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99960" y="2319970"/>
            <a:ext cx="274320" cy="274320"/>
          </a:xfrm>
          <a:prstGeom prst="rect">
            <a:avLst/>
          </a:prstGeom>
        </p:spPr>
      </p:pic>
      <p:pic>
        <p:nvPicPr>
          <p:cNvPr id="25" name="Graphic 24" descr="Map with pin outline">
            <a:extLst>
              <a:ext uri="{FF2B5EF4-FFF2-40B4-BE49-F238E27FC236}">
                <a16:creationId xmlns:a16="http://schemas.microsoft.com/office/drawing/2014/main" id="{69B04F71-AB70-A106-2578-C34264B48C7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80673" y="2350523"/>
            <a:ext cx="274320" cy="274320"/>
          </a:xfrm>
          <a:prstGeom prst="rect">
            <a:avLst/>
          </a:prstGeom>
        </p:spPr>
      </p:pic>
      <p:pic>
        <p:nvPicPr>
          <p:cNvPr id="27" name="Graphic 26" descr="Flowchart outline">
            <a:extLst>
              <a:ext uri="{FF2B5EF4-FFF2-40B4-BE49-F238E27FC236}">
                <a16:creationId xmlns:a16="http://schemas.microsoft.com/office/drawing/2014/main" id="{F62A0B69-C18F-076E-AAB7-B2A2462CEDC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55263" y="2365271"/>
            <a:ext cx="274320" cy="274320"/>
          </a:xfrm>
          <a:prstGeom prst="rect">
            <a:avLst/>
          </a:prstGeom>
        </p:spPr>
      </p:pic>
      <p:pic>
        <p:nvPicPr>
          <p:cNvPr id="29" name="Graphic 28" descr="Flask outline">
            <a:extLst>
              <a:ext uri="{FF2B5EF4-FFF2-40B4-BE49-F238E27FC236}">
                <a16:creationId xmlns:a16="http://schemas.microsoft.com/office/drawing/2014/main" id="{1B4E0B6F-2D9D-B946-0FF5-E1BCD1FE64E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9582" y="2253297"/>
            <a:ext cx="365760" cy="365760"/>
          </a:xfrm>
          <a:prstGeom prst="rect">
            <a:avLst/>
          </a:prstGeom>
        </p:spPr>
      </p:pic>
      <p:pic>
        <p:nvPicPr>
          <p:cNvPr id="31" name="Graphic 30" descr="Smiling face outline with solid fill">
            <a:extLst>
              <a:ext uri="{FF2B5EF4-FFF2-40B4-BE49-F238E27FC236}">
                <a16:creationId xmlns:a16="http://schemas.microsoft.com/office/drawing/2014/main" id="{7EC94EFB-3C59-38F4-BE7E-A3546646DC6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761099" y="4121204"/>
            <a:ext cx="170442" cy="170442"/>
          </a:xfrm>
          <a:prstGeom prst="rect">
            <a:avLst/>
          </a:prstGeom>
        </p:spPr>
      </p:pic>
    </p:spTree>
    <p:extLst>
      <p:ext uri="{BB962C8B-B14F-4D97-AF65-F5344CB8AC3E}">
        <p14:creationId xmlns:p14="http://schemas.microsoft.com/office/powerpoint/2010/main" val="127797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3690257" y="1089121"/>
            <a:ext cx="5292322" cy="3148143"/>
          </a:xfrm>
        </p:spPr>
        <p:txBody>
          <a:bodyPr/>
          <a:lstStyle/>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Water supply well sampling and alternate water supplies (if needed based on results) are available at no cost to property owners within the currently defined areas of interest.</a:t>
            </a:r>
          </a:p>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Additional efforts are underway to determine the potential sources of PFAS contamination in the area. </a:t>
            </a:r>
            <a:endParaRPr lang="en-US" dirty="0"/>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42517" y="436562"/>
            <a:ext cx="8544504" cy="585413"/>
          </a:xfrm>
        </p:spPr>
        <p:txBody>
          <a:bodyPr numCol="1"/>
          <a:lstStyle/>
          <a:p>
            <a:r>
              <a:rPr lang="en-US" altLang="en-US" sz="2400" dirty="0">
                <a:latin typeface="Arial"/>
                <a:cs typeface="Arial"/>
              </a:rPr>
              <a:t>Background (3 of 3)</a:t>
            </a:r>
            <a:endParaRPr lang="en-US" altLang="en-US" sz="2400" dirty="0"/>
          </a:p>
        </p:txBody>
      </p:sp>
      <p:pic>
        <p:nvPicPr>
          <p:cNvPr id="5" name="Picture 4">
            <a:extLst>
              <a:ext uri="{FF2B5EF4-FFF2-40B4-BE49-F238E27FC236}">
                <a16:creationId xmlns:a16="http://schemas.microsoft.com/office/drawing/2014/main" id="{591A3F55-5304-4FDF-89C2-9260224CC309}"/>
              </a:ext>
            </a:extLst>
          </p:cNvPr>
          <p:cNvPicPr>
            <a:picLocks noChangeAspect="1"/>
          </p:cNvPicPr>
          <p:nvPr/>
        </p:nvPicPr>
        <p:blipFill rotWithShape="1">
          <a:blip r:embed="rId2"/>
          <a:srcRect l="4178" r="11196"/>
          <a:stretch/>
        </p:blipFill>
        <p:spPr>
          <a:xfrm>
            <a:off x="142517" y="1236287"/>
            <a:ext cx="3685890" cy="2682567"/>
          </a:xfrm>
          <a:prstGeom prst="rect">
            <a:avLst/>
          </a:prstGeom>
        </p:spPr>
      </p:pic>
    </p:spTree>
    <p:extLst>
      <p:ext uri="{BB962C8B-B14F-4D97-AF65-F5344CB8AC3E}">
        <p14:creationId xmlns:p14="http://schemas.microsoft.com/office/powerpoint/2010/main" val="139517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211370" y="1281600"/>
            <a:ext cx="4673395" cy="3643200"/>
          </a:xfrm>
        </p:spPr>
        <p:txBody>
          <a:bodyPr/>
          <a:lstStyle/>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PFAS are a group of manufactured chemical compounds used for decades in industry and consumer products.</a:t>
            </a:r>
          </a:p>
          <a:p>
            <a:pPr>
              <a:lnSpc>
                <a:spcPct val="150000"/>
              </a:lnSpc>
              <a:spcAft>
                <a:spcPts val="0"/>
              </a:spcAft>
            </a:pPr>
            <a:endParaRPr lang="en-US" sz="1800" b="1" i="0" u="none" strike="noStrike" baseline="0" dirty="0">
              <a:solidFill>
                <a:srgbClr val="295234"/>
              </a:solidFill>
              <a:latin typeface="Arial" panose="020B0604020202020204" pitchFamily="34" charset="0"/>
            </a:endParaRPr>
          </a:p>
          <a:p>
            <a:pPr marL="285750" indent="-285750">
              <a:lnSpc>
                <a:spcPct val="150000"/>
              </a:lnSpc>
              <a:spcAft>
                <a:spcPts val="0"/>
              </a:spcAft>
              <a:buFont typeface="Wingdings 3" panose="05040102010807070707" pitchFamily="18" charset="2"/>
              <a:buChar char="î"/>
            </a:pPr>
            <a:r>
              <a:rPr lang="en-US" sz="1800" b="1" i="0" u="none" strike="noStrike" baseline="0" dirty="0">
                <a:solidFill>
                  <a:srgbClr val="295234"/>
                </a:solidFill>
                <a:latin typeface="Arial" panose="020B0604020202020204" pitchFamily="34" charset="0"/>
              </a:rPr>
              <a:t>PFAS are widely used, long-lasting, and break down slowly over time</a:t>
            </a:r>
            <a:r>
              <a:rPr lang="en-US" sz="1800" b="1" dirty="0">
                <a:solidFill>
                  <a:srgbClr val="295234"/>
                </a:solidFill>
              </a:rPr>
              <a:t>.</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33683" y="436563"/>
            <a:ext cx="8553337" cy="771942"/>
          </a:xfrm>
        </p:spPr>
        <p:txBody>
          <a:bodyPr numCol="1"/>
          <a:lstStyle/>
          <a:p>
            <a:r>
              <a:rPr lang="en-US" altLang="en-US" sz="2400" dirty="0">
                <a:latin typeface="Arial"/>
                <a:cs typeface="Arial"/>
              </a:rPr>
              <a:t>What are PFAS?</a:t>
            </a:r>
            <a:endParaRPr lang="en-US" altLang="en-US" sz="2400" dirty="0"/>
          </a:p>
        </p:txBody>
      </p:sp>
      <p:sp>
        <p:nvSpPr>
          <p:cNvPr id="4" name="Rectangle 3">
            <a:extLst>
              <a:ext uri="{FF2B5EF4-FFF2-40B4-BE49-F238E27FC236}">
                <a16:creationId xmlns:a16="http://schemas.microsoft.com/office/drawing/2014/main" id="{C1373B32-F120-8BC0-0CBE-42AE122EF8F0}"/>
              </a:ext>
            </a:extLst>
          </p:cNvPr>
          <p:cNvSpPr/>
          <p:nvPr/>
        </p:nvSpPr>
        <p:spPr>
          <a:xfrm>
            <a:off x="6563033" y="4461387"/>
            <a:ext cx="2485103" cy="612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2318CE-B763-CE1A-11EE-6DFF773E31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03741" y="1281600"/>
            <a:ext cx="3383280" cy="3383280"/>
          </a:xfrm>
          <a:prstGeom prst="rect">
            <a:avLst/>
          </a:prstGeom>
        </p:spPr>
      </p:pic>
    </p:spTree>
    <p:extLst>
      <p:ext uri="{BB962C8B-B14F-4D97-AF65-F5344CB8AC3E}">
        <p14:creationId xmlns:p14="http://schemas.microsoft.com/office/powerpoint/2010/main" val="422115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95863" y="1159329"/>
            <a:ext cx="8435815" cy="3547608"/>
          </a:xfrm>
        </p:spPr>
        <p:txBody>
          <a:bodyPr/>
          <a:lstStyle/>
          <a:p>
            <a:pPr marL="285750" indent="-285750">
              <a:lnSpc>
                <a:spcPct val="150000"/>
              </a:lnSpc>
              <a:spcAft>
                <a:spcPts val="800"/>
              </a:spcAft>
              <a:buFont typeface="Wingdings 3" panose="05040102010807070707" pitchFamily="18" charset="2"/>
              <a:buChar char="î"/>
            </a:pPr>
            <a:r>
              <a:rPr lang="en-US" sz="1800" b="1" dirty="0">
                <a:solidFill>
                  <a:srgbClr val="295234"/>
                </a:solidFill>
              </a:rPr>
              <a:t>PFAS are commonly found in the environment and have been detected in public drinking water and in private wells around NY and the US.</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22401" y="436563"/>
            <a:ext cx="8564620" cy="483207"/>
          </a:xfrm>
        </p:spPr>
        <p:txBody>
          <a:bodyPr numCol="1"/>
          <a:lstStyle/>
          <a:p>
            <a:r>
              <a:rPr lang="en-US" altLang="en-US" sz="2400" dirty="0">
                <a:latin typeface="Arial"/>
                <a:cs typeface="Arial"/>
              </a:rPr>
              <a:t>PFAS – Why the concern? (1 of 3)</a:t>
            </a:r>
            <a:endParaRPr lang="en-US" altLang="en-US" sz="2400" dirty="0"/>
          </a:p>
        </p:txBody>
      </p:sp>
      <p:sp>
        <p:nvSpPr>
          <p:cNvPr id="4" name="Rectangle 3">
            <a:extLst>
              <a:ext uri="{FF2B5EF4-FFF2-40B4-BE49-F238E27FC236}">
                <a16:creationId xmlns:a16="http://schemas.microsoft.com/office/drawing/2014/main" id="{C1373B32-F120-8BC0-0CBE-42AE122EF8F0}"/>
              </a:ext>
            </a:extLst>
          </p:cNvPr>
          <p:cNvSpPr/>
          <p:nvPr/>
        </p:nvSpPr>
        <p:spPr>
          <a:xfrm>
            <a:off x="6563033" y="4461387"/>
            <a:ext cx="2485103" cy="612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Services">
            <a:extLst>
              <a:ext uri="{FF2B5EF4-FFF2-40B4-BE49-F238E27FC236}">
                <a16:creationId xmlns:a16="http://schemas.microsoft.com/office/drawing/2014/main" id="{2DC907BA-1C27-4BFA-9E23-93056ABF68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68" r="13547"/>
          <a:stretch/>
        </p:blipFill>
        <p:spPr bwMode="auto">
          <a:xfrm>
            <a:off x="5466804" y="2821742"/>
            <a:ext cx="2648497" cy="19614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 States Map U - United States Map Png, Transparent Png , Transparent  Png Image - PNGitem">
            <a:extLst>
              <a:ext uri="{FF2B5EF4-FFF2-40B4-BE49-F238E27FC236}">
                <a16:creationId xmlns:a16="http://schemas.microsoft.com/office/drawing/2014/main" id="{F01296A1-6A39-4AFE-A58B-E64087991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7" y="2857302"/>
            <a:ext cx="3044598" cy="193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5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95864" y="1134836"/>
            <a:ext cx="5117692" cy="3572101"/>
          </a:xfrm>
        </p:spPr>
        <p:txBody>
          <a:bodyPr/>
          <a:lstStyle/>
          <a:p>
            <a:pPr marL="285750" indent="-285750">
              <a:lnSpc>
                <a:spcPct val="150000"/>
              </a:lnSpc>
              <a:spcAft>
                <a:spcPts val="800"/>
              </a:spcAft>
              <a:buFont typeface="Wingdings 3" panose="05040102010807070707" pitchFamily="18" charset="2"/>
              <a:buChar char="î"/>
            </a:pPr>
            <a:r>
              <a:rPr lang="en-US" sz="1800" b="1" dirty="0">
                <a:solidFill>
                  <a:srgbClr val="295234"/>
                </a:solidFill>
              </a:rPr>
              <a:t>Most of what is known about health effects comes from studies of high-level exposure in animals. </a:t>
            </a:r>
          </a:p>
          <a:p>
            <a:pPr>
              <a:lnSpc>
                <a:spcPct val="150000"/>
              </a:lnSpc>
              <a:spcAft>
                <a:spcPts val="800"/>
              </a:spcAft>
            </a:pPr>
            <a:endParaRPr lang="en-US" sz="1800" b="1" dirty="0">
              <a:solidFill>
                <a:srgbClr val="295234"/>
              </a:solidFill>
            </a:endParaRPr>
          </a:p>
          <a:p>
            <a:pPr marL="285750" indent="-285750">
              <a:lnSpc>
                <a:spcPct val="150000"/>
              </a:lnSpc>
              <a:spcAft>
                <a:spcPts val="800"/>
              </a:spcAft>
              <a:buFont typeface="Wingdings 3" panose="05040102010807070707" pitchFamily="18" charset="2"/>
              <a:buChar char="î"/>
            </a:pPr>
            <a:r>
              <a:rPr lang="en-US" sz="1800" b="1" dirty="0">
                <a:solidFill>
                  <a:srgbClr val="295234"/>
                </a:solidFill>
              </a:rPr>
              <a:t>Less is known about human health effects occurring from lower levels of PFAS exposure, such as from drinking water. </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22401" y="436563"/>
            <a:ext cx="8564620" cy="483207"/>
          </a:xfrm>
        </p:spPr>
        <p:txBody>
          <a:bodyPr numCol="1"/>
          <a:lstStyle/>
          <a:p>
            <a:r>
              <a:rPr lang="en-US" altLang="en-US" sz="2400" dirty="0">
                <a:latin typeface="Arial"/>
                <a:cs typeface="Arial"/>
              </a:rPr>
              <a:t>PFAS – Why the concern? (2 of 3)</a:t>
            </a:r>
            <a:endParaRPr lang="en-US" altLang="en-US" sz="2400" dirty="0"/>
          </a:p>
        </p:txBody>
      </p:sp>
      <p:sp>
        <p:nvSpPr>
          <p:cNvPr id="4" name="Rectangle 3">
            <a:extLst>
              <a:ext uri="{FF2B5EF4-FFF2-40B4-BE49-F238E27FC236}">
                <a16:creationId xmlns:a16="http://schemas.microsoft.com/office/drawing/2014/main" id="{C1373B32-F120-8BC0-0CBE-42AE122EF8F0}"/>
              </a:ext>
            </a:extLst>
          </p:cNvPr>
          <p:cNvSpPr/>
          <p:nvPr/>
        </p:nvSpPr>
        <p:spPr>
          <a:xfrm>
            <a:off x="6563033" y="4461387"/>
            <a:ext cx="2485103" cy="612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Document outline">
            <a:extLst>
              <a:ext uri="{FF2B5EF4-FFF2-40B4-BE49-F238E27FC236}">
                <a16:creationId xmlns:a16="http://schemas.microsoft.com/office/drawing/2014/main" id="{8A54A7AE-636D-4591-A7E4-AECF66AE0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7" y="3072003"/>
            <a:ext cx="1831521" cy="1831521"/>
          </a:xfrm>
          <a:prstGeom prst="rect">
            <a:avLst/>
          </a:prstGeom>
        </p:spPr>
      </p:pic>
      <p:pic>
        <p:nvPicPr>
          <p:cNvPr id="11" name="Graphic 10" descr="Flask outline">
            <a:extLst>
              <a:ext uri="{FF2B5EF4-FFF2-40B4-BE49-F238E27FC236}">
                <a16:creationId xmlns:a16="http://schemas.microsoft.com/office/drawing/2014/main" id="{5351C1C3-CDCA-4024-9B61-F00B6CF85C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3613" y="919770"/>
            <a:ext cx="1763856" cy="1763856"/>
          </a:xfrm>
          <a:prstGeom prst="rect">
            <a:avLst/>
          </a:prstGeom>
        </p:spPr>
      </p:pic>
    </p:spTree>
    <p:extLst>
      <p:ext uri="{BB962C8B-B14F-4D97-AF65-F5344CB8AC3E}">
        <p14:creationId xmlns:p14="http://schemas.microsoft.com/office/powerpoint/2010/main" val="21517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FB4B7-3702-4802-BDF8-8EF6BEF3ADE1}"/>
              </a:ext>
            </a:extLst>
          </p:cNvPr>
          <p:cNvSpPr>
            <a:spLocks noGrp="1"/>
          </p:cNvSpPr>
          <p:nvPr>
            <p:ph idx="1"/>
          </p:nvPr>
        </p:nvSpPr>
        <p:spPr>
          <a:xfrm>
            <a:off x="95864" y="1151164"/>
            <a:ext cx="5117692" cy="3555773"/>
          </a:xfrm>
        </p:spPr>
        <p:txBody>
          <a:bodyPr/>
          <a:lstStyle/>
          <a:p>
            <a:pPr marL="285750" indent="-285750">
              <a:lnSpc>
                <a:spcPct val="150000"/>
              </a:lnSpc>
              <a:spcAft>
                <a:spcPts val="800"/>
              </a:spcAft>
              <a:buFont typeface="Wingdings 3" panose="05040102010807070707" pitchFamily="18" charset="2"/>
              <a:buChar char="î"/>
            </a:pPr>
            <a:r>
              <a:rPr lang="en-US" sz="1800" b="1" dirty="0">
                <a:solidFill>
                  <a:srgbClr val="295234"/>
                </a:solidFill>
              </a:rPr>
              <a:t>Finding lower levels of chemicals in drinking water prompts DOH and DEC to make recommendations that people take steps to reduce exposures.</a:t>
            </a:r>
          </a:p>
        </p:txBody>
      </p:sp>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22401" y="436563"/>
            <a:ext cx="8564620" cy="483207"/>
          </a:xfrm>
        </p:spPr>
        <p:txBody>
          <a:bodyPr numCol="1"/>
          <a:lstStyle/>
          <a:p>
            <a:r>
              <a:rPr lang="en-US" altLang="en-US" sz="2400" dirty="0">
                <a:latin typeface="Arial"/>
                <a:cs typeface="Arial"/>
              </a:rPr>
              <a:t>PFAS – Why the concern? (3 of 3)</a:t>
            </a:r>
            <a:endParaRPr lang="en-US" altLang="en-US" sz="2400" dirty="0"/>
          </a:p>
        </p:txBody>
      </p:sp>
      <p:sp>
        <p:nvSpPr>
          <p:cNvPr id="4" name="Rectangle 3">
            <a:extLst>
              <a:ext uri="{FF2B5EF4-FFF2-40B4-BE49-F238E27FC236}">
                <a16:creationId xmlns:a16="http://schemas.microsoft.com/office/drawing/2014/main" id="{C1373B32-F120-8BC0-0CBE-42AE122EF8F0}"/>
              </a:ext>
            </a:extLst>
          </p:cNvPr>
          <p:cNvSpPr/>
          <p:nvPr/>
        </p:nvSpPr>
        <p:spPr>
          <a:xfrm>
            <a:off x="6563033" y="4461387"/>
            <a:ext cx="2485103" cy="612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7A4F9F1-96E6-43A1-AE6A-1D6B495EF9BF}"/>
              </a:ext>
            </a:extLst>
          </p:cNvPr>
          <p:cNvPicPr>
            <a:picLocks noChangeAspect="1"/>
          </p:cNvPicPr>
          <p:nvPr/>
        </p:nvPicPr>
        <p:blipFill rotWithShape="1">
          <a:blip r:embed="rId3"/>
          <a:srcRect l="19521" r="24329" b="5416"/>
          <a:stretch/>
        </p:blipFill>
        <p:spPr>
          <a:xfrm>
            <a:off x="5739995" y="2553585"/>
            <a:ext cx="2788920" cy="923249"/>
          </a:xfrm>
          <a:prstGeom prst="rect">
            <a:avLst/>
          </a:prstGeom>
        </p:spPr>
      </p:pic>
      <p:pic>
        <p:nvPicPr>
          <p:cNvPr id="9" name="Picture 4" descr="About DEC - NYS Dept. of Environmental Conservation">
            <a:extLst>
              <a:ext uri="{FF2B5EF4-FFF2-40B4-BE49-F238E27FC236}">
                <a16:creationId xmlns:a16="http://schemas.microsoft.com/office/drawing/2014/main" id="{610E3E76-CA12-43A4-996D-B4485744F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992" y="1304881"/>
            <a:ext cx="2784105" cy="974436"/>
          </a:xfrm>
          <a:prstGeom prst="rect">
            <a:avLst/>
          </a:prstGeom>
          <a:noFill/>
          <a:ln w="127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4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A7BFB-1AB6-5814-E1DF-C7A0C35C8546}"/>
              </a:ext>
            </a:extLst>
          </p:cNvPr>
          <p:cNvSpPr>
            <a:spLocks noGrp="1"/>
          </p:cNvSpPr>
          <p:nvPr>
            <p:ph type="title"/>
          </p:nvPr>
        </p:nvSpPr>
        <p:spPr>
          <a:xfrm>
            <a:off x="160421" y="436563"/>
            <a:ext cx="8526600" cy="626052"/>
          </a:xfrm>
        </p:spPr>
        <p:txBody>
          <a:bodyPr numCol="1"/>
          <a:lstStyle/>
          <a:p>
            <a:r>
              <a:rPr lang="en-US" altLang="en-US" sz="2400" dirty="0">
                <a:latin typeface="Arial"/>
                <a:cs typeface="Arial"/>
              </a:rPr>
              <a:t>How can I be exposed?</a:t>
            </a:r>
            <a:endParaRPr lang="en-US" altLang="en-US" sz="2400" dirty="0"/>
          </a:p>
        </p:txBody>
      </p:sp>
      <p:sp>
        <p:nvSpPr>
          <p:cNvPr id="4" name="Rectangle 3">
            <a:extLst>
              <a:ext uri="{FF2B5EF4-FFF2-40B4-BE49-F238E27FC236}">
                <a16:creationId xmlns:a16="http://schemas.microsoft.com/office/drawing/2014/main" id="{C1373B32-F120-8BC0-0CBE-42AE122EF8F0}"/>
              </a:ext>
            </a:extLst>
          </p:cNvPr>
          <p:cNvSpPr/>
          <p:nvPr/>
        </p:nvSpPr>
        <p:spPr>
          <a:xfrm>
            <a:off x="6563033" y="4461387"/>
            <a:ext cx="2485103" cy="612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B18218C5-144F-43EE-BF43-7DB1628D726B}"/>
              </a:ext>
            </a:extLst>
          </p:cNvPr>
          <p:cNvPicPr>
            <a:picLocks noGrp="1" noChangeAspect="1"/>
          </p:cNvPicPr>
          <p:nvPr>
            <p:ph idx="1"/>
          </p:nvPr>
        </p:nvPicPr>
        <p:blipFill>
          <a:blip r:embed="rId3"/>
          <a:stretch>
            <a:fillRect/>
          </a:stretch>
        </p:blipFill>
        <p:spPr>
          <a:xfrm>
            <a:off x="2294464" y="1301843"/>
            <a:ext cx="4515031" cy="3435350"/>
          </a:xfrm>
        </p:spPr>
      </p:pic>
      <p:sp>
        <p:nvSpPr>
          <p:cNvPr id="3" name="TextBox 2">
            <a:extLst>
              <a:ext uri="{FF2B5EF4-FFF2-40B4-BE49-F238E27FC236}">
                <a16:creationId xmlns:a16="http://schemas.microsoft.com/office/drawing/2014/main" id="{B5693770-EF3A-4498-8451-EF85985E3AE4}"/>
              </a:ext>
            </a:extLst>
          </p:cNvPr>
          <p:cNvSpPr txBox="1"/>
          <p:nvPr/>
        </p:nvSpPr>
        <p:spPr>
          <a:xfrm>
            <a:off x="2453817" y="2459589"/>
            <a:ext cx="1911927" cy="425416"/>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99FBC78B-602A-4F3B-A401-8EAFCDF5EF59}"/>
              </a:ext>
            </a:extLst>
          </p:cNvPr>
          <p:cNvSpPr txBox="1"/>
          <p:nvPr/>
        </p:nvSpPr>
        <p:spPr>
          <a:xfrm>
            <a:off x="2021869" y="2460229"/>
            <a:ext cx="2743199" cy="261610"/>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Drinking contaminated water</a:t>
            </a:r>
          </a:p>
        </p:txBody>
      </p:sp>
      <p:sp>
        <p:nvSpPr>
          <p:cNvPr id="2" name="Rectangle 1">
            <a:extLst>
              <a:ext uri="{FF2B5EF4-FFF2-40B4-BE49-F238E27FC236}">
                <a16:creationId xmlns:a16="http://schemas.microsoft.com/office/drawing/2014/main" id="{8202E1B1-C1E4-4951-B418-E4D5BD34A75A}"/>
              </a:ext>
            </a:extLst>
          </p:cNvPr>
          <p:cNvSpPr/>
          <p:nvPr/>
        </p:nvSpPr>
        <p:spPr>
          <a:xfrm>
            <a:off x="2196193" y="1301843"/>
            <a:ext cx="4776107" cy="36375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3EC58C1-1F55-4F45-AEF4-43A8834B3B44}"/>
              </a:ext>
            </a:extLst>
          </p:cNvPr>
          <p:cNvSpPr txBox="1"/>
          <p:nvPr/>
        </p:nvSpPr>
        <p:spPr>
          <a:xfrm>
            <a:off x="2294464" y="1368367"/>
            <a:ext cx="4613302" cy="338554"/>
          </a:xfrm>
          <a:prstGeom prst="rect">
            <a:avLst/>
          </a:prstGeom>
          <a:solidFill>
            <a:schemeClr val="bg1"/>
          </a:solid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You can be exposed to PFAS by:</a:t>
            </a:r>
          </a:p>
        </p:txBody>
      </p:sp>
    </p:spTree>
    <p:extLst>
      <p:ext uri="{BB962C8B-B14F-4D97-AF65-F5344CB8AC3E}">
        <p14:creationId xmlns:p14="http://schemas.microsoft.com/office/powerpoint/2010/main" val="3804431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powerpointlight.pot [Read-Only] [Compatibility Mode]" id="{6F0C2DDC-21CA-476D-8FF3-6A465E41B345}" vid="{3B479996-58E1-437E-89BD-0633A89CB0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87DCCF29B883438931AC8C68C98DC8" ma:contentTypeVersion="8" ma:contentTypeDescription="Create a new document." ma:contentTypeScope="" ma:versionID="04cc1f0ad8b88b01f0d6be56f3853dd6">
  <xsd:schema xmlns:xsd="http://www.w3.org/2001/XMLSchema" xmlns:xs="http://www.w3.org/2001/XMLSchema" xmlns:p="http://schemas.microsoft.com/office/2006/metadata/properties" xmlns:ns2="a1dfa5f0-4e68-41f8-8ea0-0a1d7aea382a" targetNamespace="http://schemas.microsoft.com/office/2006/metadata/properties" ma:root="true" ma:fieldsID="c9b43ff8571bee09b9f9b1db9bfaa5c5" ns2:_="">
    <xsd:import namespace="a1dfa5f0-4e68-41f8-8ea0-0a1d7aea38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fa5f0-4e68-41f8-8ea0-0a1d7aea3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689826-F0DF-4005-9CF9-B2E00F49AD8C}">
  <ds:schemaRefs>
    <ds:schemaRef ds:uri="http://schemas.microsoft.com/sharepoint/v3/contenttype/forms"/>
  </ds:schemaRefs>
</ds:datastoreItem>
</file>

<file path=customXml/itemProps2.xml><?xml version="1.0" encoding="utf-8"?>
<ds:datastoreItem xmlns:ds="http://schemas.openxmlformats.org/officeDocument/2006/customXml" ds:itemID="{083B6899-5EF9-4D90-A0EA-F01B6907226F}">
  <ds:schemaRefs>
    <ds:schemaRef ds:uri="a1dfa5f0-4e68-41f8-8ea0-0a1d7aea382a"/>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300ED61-267E-4EBC-881D-1C421F4F0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fa5f0-4e68-41f8-8ea0-0a1d7aea38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12766</TotalTime>
  <Words>1827</Words>
  <Application>Microsoft Office PowerPoint</Application>
  <PresentationFormat>On-screen Show (16:9)</PresentationFormat>
  <Paragraphs>224</Paragraphs>
  <Slides>37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Helvetica</vt:lpstr>
      <vt:lpstr>Wingdings</vt:lpstr>
      <vt:lpstr>Wingdings 3</vt:lpstr>
      <vt:lpstr>Office Theme</vt:lpstr>
      <vt:lpstr>Westchester Garden Center-Labriola Landfill  and Armonk Private Wells Site Per- and Polyfluoroalkyl Substances in Water Sources Overview, Information &amp; Resources</vt:lpstr>
      <vt:lpstr>Background (1 of 3)</vt:lpstr>
      <vt:lpstr>Background (2 of 3)</vt:lpstr>
      <vt:lpstr>Background (3 of 3)</vt:lpstr>
      <vt:lpstr>What are PFAS?</vt:lpstr>
      <vt:lpstr>PFAS – Why the concern? (1 of 3)</vt:lpstr>
      <vt:lpstr>PFAS – Why the concern? (2 of 3)</vt:lpstr>
      <vt:lpstr>PFAS – Why the concern? (3 of 3)</vt:lpstr>
      <vt:lpstr>How can I be exposed?</vt:lpstr>
      <vt:lpstr>Westchester Garden Center-Labriola Landfill</vt:lpstr>
      <vt:lpstr>Armonk Private Wells  </vt:lpstr>
      <vt:lpstr>Private Water Supply Sampling</vt:lpstr>
      <vt:lpstr>Potential Sources of PFAS in North Castle</vt:lpstr>
      <vt:lpstr>PFAS Source Investigation – WGC Labriola Landfill</vt:lpstr>
      <vt:lpstr>PFAS Source Investigation – Armonk Private Wells</vt:lpstr>
      <vt:lpstr>PowerPoint Presentation</vt:lpstr>
      <vt:lpstr>Private Water Supply Sampling Status – Armonk Private Wells Site</vt:lpstr>
      <vt:lpstr>Your water could be from a private well if…</vt:lpstr>
      <vt:lpstr>PFAS – Are There Drinking Water Standards?</vt:lpstr>
      <vt:lpstr>Private Well Sampling for PFAS</vt:lpstr>
      <vt:lpstr>When Will I Get My Private Well Results? (1 of 2)</vt:lpstr>
      <vt:lpstr>When Will I Get My Private Well Results? (2 of 2)</vt:lpstr>
      <vt:lpstr>Point-of-Entry Treatment (POET) System - Activated Carbon Filtration</vt:lpstr>
      <vt:lpstr>Activated Carbon Filtration – How it Works</vt:lpstr>
      <vt:lpstr>Activated Carbon Filtration – How it’s used</vt:lpstr>
      <vt:lpstr>Point-of-Entry Treatment (POET) Systems</vt:lpstr>
      <vt:lpstr>How Does a POET Look When Installed?</vt:lpstr>
      <vt:lpstr>Overall Benefits of POET Water Treatment</vt:lpstr>
      <vt:lpstr>Monitoring to Confirm Reliable Treatment</vt:lpstr>
      <vt:lpstr>POET Systems – No Cost Maintenance</vt:lpstr>
      <vt:lpstr>For additional information, visit our website:</vt:lpstr>
      <vt:lpstr>NYSDEC Contact Information (1 of 3)</vt:lpstr>
      <vt:lpstr>NYSDEC Contact Information (2 of 3)</vt:lpstr>
      <vt:lpstr>NYSDEC Contact Information (3 of 3)</vt:lpstr>
      <vt:lpstr>NYSDOH Contact Information</vt:lpstr>
      <vt:lpstr>Questionnaire – Your Input is Appreciated!</vt:lpstr>
      <vt:lpstr>Questions?  Please Visit Our Theme 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Remedial Action Plan</dc:title>
  <dc:creator>Gaylord, Jenelle P (DEC)</dc:creator>
  <cp:lastModifiedBy>Stefansky, Jasmine N (DEC)</cp:lastModifiedBy>
  <cp:revision>125</cp:revision>
  <cp:lastPrinted>2022-10-20T13:56:14Z</cp:lastPrinted>
  <dcterms:created xsi:type="dcterms:W3CDTF">2020-02-20T19:03:47Z</dcterms:created>
  <dcterms:modified xsi:type="dcterms:W3CDTF">2022-10-27T13:51:21Z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0x0101000687DCCF29B883438931AC8C68C98DC8</vt:lpwstr>
  </property>
</Properties>
</file>